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390" r:id="rId2"/>
    <p:sldId id="387" r:id="rId3"/>
    <p:sldId id="384" r:id="rId4"/>
    <p:sldId id="395" r:id="rId5"/>
    <p:sldId id="357" r:id="rId6"/>
    <p:sldId id="397" r:id="rId7"/>
    <p:sldId id="359" r:id="rId8"/>
    <p:sldId id="394" r:id="rId9"/>
    <p:sldId id="360" r:id="rId10"/>
    <p:sldId id="378" r:id="rId11"/>
    <p:sldId id="377" r:id="rId12"/>
    <p:sldId id="361" r:id="rId13"/>
    <p:sldId id="362" r:id="rId14"/>
    <p:sldId id="363" r:id="rId15"/>
    <p:sldId id="366" r:id="rId16"/>
    <p:sldId id="372" r:id="rId17"/>
    <p:sldId id="364" r:id="rId18"/>
    <p:sldId id="367" r:id="rId19"/>
    <p:sldId id="370" r:id="rId20"/>
    <p:sldId id="371" r:id="rId21"/>
    <p:sldId id="369" r:id="rId22"/>
    <p:sldId id="374" r:id="rId23"/>
    <p:sldId id="375" r:id="rId24"/>
    <p:sldId id="380" r:id="rId25"/>
    <p:sldId id="385" r:id="rId26"/>
    <p:sldId id="381" r:id="rId27"/>
    <p:sldId id="376" r:id="rId28"/>
    <p:sldId id="391" r:id="rId29"/>
    <p:sldId id="392" r:id="rId30"/>
    <p:sldId id="393" r:id="rId31"/>
    <p:sldId id="368" r:id="rId32"/>
    <p:sldId id="379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illa" initials="S" lastIdx="1" clrIdx="0">
    <p:extLst>
      <p:ext uri="{19B8F6BF-5375-455C-9EA6-DF929625EA0E}">
        <p15:presenceInfo xmlns:p15="http://schemas.microsoft.com/office/powerpoint/2012/main" userId="ebca69af3a5cc9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990" y="4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669521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Pessoal do PPGBicom, Amigos, Companheiros de Caminhada, Vamos nos interagir nesse trabalho!!! Eis, a verdadeira realização no labor coletivizada aliança estratégicas em revolução 5.0 - Pessoas, Tecnologia, Sustentabilidade em Economia Popular Solidária. Sejamos Parceiros Para o Bem!!!</a:t>
            </a: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428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  <a:defRPr sz="3200" b="1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1295400" y="2470151"/>
            <a:ext cx="4727448" cy="347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6167628" y="1828800"/>
            <a:ext cx="4727448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6169152" y="2470151"/>
            <a:ext cx="4727448" cy="347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  <a:defRPr sz="3200" b="1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 branco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6439" y="283"/>
            <a:ext cx="4435717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3D1E"/>
              </a:buClr>
              <a:buSzPts val="3200"/>
              <a:buFont typeface="Cambria"/>
              <a:buNone/>
              <a:defRPr sz="3200" b="1" i="0" u="none" strike="noStrike" cap="none">
                <a:solidFill>
                  <a:srgbClr val="7E3D1E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790302" y="685800"/>
            <a:ext cx="612648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8229600" y="4343400"/>
            <a:ext cx="347472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7711702" y="0"/>
            <a:ext cx="5486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  <a:defRPr sz="3200" b="1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4038600" y="-914400"/>
            <a:ext cx="4114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7430115" y="2477115"/>
            <a:ext cx="556136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  <a:defRPr sz="3200" b="1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446635" y="-769005"/>
            <a:ext cx="5561370" cy="786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7D30-4B73-42B4-9D33-098E860BFFE0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BD27-BCAF-4D34-9300-A32CCDA7B6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5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5000">
        <p14:flythrough/>
      </p:transition>
    </mc:Choice>
    <mc:Fallback xmlns="">
      <p:transition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7D30-4B73-42B4-9D33-098E860BFFE0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BD27-BCAF-4D34-9300-A32CCDA7B6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81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5000">
        <p14:flythrough/>
      </p:transition>
    </mc:Choice>
    <mc:Fallback xmlns="">
      <p:transition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  <a:defRPr sz="3200" b="1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60" r:id="rId7"/>
    <p:sldLayoutId id="2147483661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5" Type="http://schemas.openxmlformats.org/officeDocument/2006/relationships/hyperlink" Target="https://www.gov.br/agu/pt-br/composicao/procuradoria-geral-federal-1/consultoria-juridica/camara-permanente-da-ciencia-tecnologia-e-inovacao-1" TargetMode="External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neoprospecta.com/clostridium-difficile-e-a-industria-alimenticia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fc.br/noticias/17279-ufc-apresenta-equipamentos-e-pesquisas-com-hidrogenio-verde-para-empresa-francesa-total-energies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abras.com/ensino_medio/materia/quimica/aulas/hidrogenacao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futuretransport.com.br/a-revolucao-do-hvo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docplayer.com.br/75574357-Desenvolvimento-do-processo-de-extracao-de-lipidios-da-biomassa-de-microalgas-marinhas-universidade-de-sao-paulo-escola-de-engenharia-de-lorena.html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scribd.com/article/450614605/Biogas-Creating-Power-From-Wast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proceedings.scielo.br/scielo.php?pid=MSC0000000022002000200060&amp;script=sci_arttext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iaebiogas.com.br/bioga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 descr="Rede Distribuida APS.jp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9249" y="648635"/>
            <a:ext cx="6026041" cy="2737164"/>
          </a:xfrm>
          <a:prstGeom prst="rect">
            <a:avLst/>
          </a:prstGeom>
        </p:spPr>
      </p:pic>
      <p:pic>
        <p:nvPicPr>
          <p:cNvPr id="33" name="Google Shape;98;p1" descr="https://i.ibb.co/k21fFb3/19-Polimeros-semicondutor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2783" y="3383550"/>
            <a:ext cx="1936408" cy="193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674" y="1841484"/>
            <a:ext cx="1161104" cy="922248"/>
          </a:xfrm>
          <a:prstGeom prst="rect">
            <a:avLst/>
          </a:prstGeom>
        </p:spPr>
      </p:pic>
      <p:sp>
        <p:nvSpPr>
          <p:cNvPr id="88" name="Google Shape;88;p1"/>
          <p:cNvSpPr/>
          <p:nvPr/>
        </p:nvSpPr>
        <p:spPr>
          <a:xfrm>
            <a:off x="8238" y="1518390"/>
            <a:ext cx="3569801" cy="5342919"/>
          </a:xfrm>
          <a:prstGeom prst="rect">
            <a:avLst/>
          </a:prstGeom>
          <a:solidFill>
            <a:srgbClr val="046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"/>
          <p:cNvSpPr/>
          <p:nvPr/>
        </p:nvSpPr>
        <p:spPr>
          <a:xfrm>
            <a:off x="5123934" y="3384645"/>
            <a:ext cx="7068065" cy="3460998"/>
          </a:xfrm>
          <a:prstGeom prst="rect">
            <a:avLst/>
          </a:prstGeom>
          <a:solidFill>
            <a:srgbClr val="046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5150746" y="4172196"/>
            <a:ext cx="701267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Ao </a:t>
            </a:r>
            <a:r>
              <a:rPr lang="pt-BR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PPGBiocom</a:t>
            </a:r>
            <a:r>
              <a:rPr lang="pt-BR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 Biocombustíveis </a:t>
            </a: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UFU </a:t>
            </a: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UFVJM:  Sobreposição de Demandas.</a:t>
            </a:r>
          </a:p>
          <a:p>
            <a:pPr lvl="0" algn="just">
              <a:lnSpc>
                <a:spcPct val="120000"/>
              </a:lnSpc>
            </a:pP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Declaração </a:t>
            </a: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Estado da </a:t>
            </a: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 em Apresentação de Modelamento Planos de Disciplinas</a:t>
            </a:r>
            <a:endParaRPr lang="pt-BR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20000"/>
              </a:lnSpc>
            </a:pPr>
            <a:r>
              <a:rPr lang="pt-BR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À </a:t>
            </a:r>
            <a:r>
              <a:rPr lang="pt-BR" b="1" u="sng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r>
              <a:rPr lang="pt-BR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aos Biocombustíveis</a:t>
            </a:r>
            <a:r>
              <a:rPr lang="pt-BR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Disciplina PPGB 507 </a:t>
            </a:r>
            <a:r>
              <a:rPr lang="pt-BR" u="sng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pt-BR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12/12/2022</a:t>
            </a: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Online – UFU </a:t>
            </a: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UFVJM</a:t>
            </a:r>
            <a:endParaRPr lang="pt-BR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>
              <a:lnSpc>
                <a:spcPct val="120000"/>
              </a:lnSpc>
            </a:pP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Segue: </a:t>
            </a:r>
            <a:r>
              <a:rPr lang="pt-BR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À </a:t>
            </a:r>
            <a:r>
              <a:rPr lang="pt-BR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Prefeitura Municipal de Campina </a:t>
            </a:r>
            <a:r>
              <a:rPr lang="pt-BR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Verde MG</a:t>
            </a: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Resolução </a:t>
            </a: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Lixões e Saneamento - </a:t>
            </a:r>
          </a:p>
          <a:p>
            <a:pPr lvl="0" algn="just">
              <a:lnSpc>
                <a:spcPct val="120000"/>
              </a:lnSpc>
            </a:pP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pt-BR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Ao </a:t>
            </a:r>
            <a:r>
              <a:rPr lang="pt-BR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Colegiado do PPG </a:t>
            </a:r>
            <a:r>
              <a:rPr lang="pt-BR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Biocomb</a:t>
            </a:r>
            <a:r>
              <a:rPr lang="pt-BR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Efetiva </a:t>
            </a: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Extensão</a:t>
            </a:r>
          </a:p>
          <a:p>
            <a:pPr lvl="0" algn="just">
              <a:lnSpc>
                <a:spcPct val="120000"/>
              </a:lnSpc>
            </a:pP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À </a:t>
            </a:r>
            <a:r>
              <a:rPr lang="pt-BR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Câmara </a:t>
            </a:r>
            <a:r>
              <a:rPr lang="pt-BR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Permanente de </a:t>
            </a:r>
            <a:r>
              <a:rPr lang="pt-BR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Ciência Tecnologia e Inovação</a:t>
            </a: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Acesso ao Incentivos de Lei.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OSC </a:t>
            </a:r>
            <a:r>
              <a:rPr lang="pt-BR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Oika </a:t>
            </a: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Lato"/>
              </a:rPr>
              <a:t>– </a:t>
            </a: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Lato"/>
              </a:rPr>
              <a:t>Bioeconomica</a:t>
            </a: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Lato"/>
              </a:rPr>
              <a:t> Popular Solidária – </a:t>
            </a: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Lato"/>
              </a:rPr>
              <a:t>Sistema Fontes de Energias Concatenadas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Lato"/>
              </a:rPr>
              <a:t>Hermano da Silveira, </a:t>
            </a: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Lato"/>
              </a:rPr>
              <a:t>Sheila, Ricardo - MROSC, Lei n°13.019/14 - prospecção organizacional.</a:t>
            </a:r>
            <a:endParaRPr lang="pt-BR" dirty="0">
              <a:solidFill>
                <a:schemeClr val="lt1"/>
              </a:solidFill>
              <a:latin typeface="Calibri"/>
              <a:ea typeface="Calibri"/>
              <a:cs typeface="Calibri"/>
              <a:sym typeface="Lato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Lato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Lato"/>
              </a:rPr>
              <a:t>Demanda Resposta dos </a:t>
            </a: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Lato"/>
              </a:rPr>
              <a:t>Membros da Câmara de CT&amp;I da PGF/AGU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Lato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632701" y="35209"/>
            <a:ext cx="61189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u="sng" dirty="0" smtClean="0">
                <a:solidFill>
                  <a:srgbClr val="046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Oswald"/>
                <a:cs typeface="Oswald"/>
                <a:sym typeface="Oswald"/>
              </a:rPr>
              <a:t>  Biogás – </a:t>
            </a:r>
            <a:r>
              <a:rPr lang="pt-BR" b="1" u="sng" dirty="0" err="1" smtClean="0">
                <a:solidFill>
                  <a:srgbClr val="046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Oswald"/>
                <a:cs typeface="Oswald"/>
                <a:sym typeface="Oswald"/>
              </a:rPr>
              <a:t>Biometano</a:t>
            </a:r>
            <a:r>
              <a:rPr lang="pt-BR" b="1" u="sng" dirty="0" smtClean="0">
                <a:solidFill>
                  <a:srgbClr val="046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pt-BR" b="1" u="sng" dirty="0">
                <a:solidFill>
                  <a:srgbClr val="046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Oswald"/>
                <a:cs typeface="Oswald"/>
                <a:sym typeface="Oswald"/>
              </a:rPr>
              <a:t>/ </a:t>
            </a:r>
            <a:r>
              <a:rPr lang="pt-BR" b="1" u="sng" dirty="0" smtClean="0">
                <a:solidFill>
                  <a:srgbClr val="046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Oswald"/>
                <a:cs typeface="Oswald"/>
                <a:sym typeface="Oswald"/>
              </a:rPr>
              <a:t>Sistema de Rotas </a:t>
            </a:r>
            <a:r>
              <a:rPr lang="pt-BR" b="1" u="sng" dirty="0" err="1" smtClean="0">
                <a:solidFill>
                  <a:srgbClr val="0464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  <a:ea typeface="Oswald"/>
                <a:cs typeface="Oswald"/>
                <a:sym typeface="Oswald"/>
              </a:rPr>
              <a:t>Bio-Sustentável</a:t>
            </a:r>
            <a:r>
              <a:rPr lang="pt-BR" b="1" dirty="0" smtClean="0">
                <a:solidFill>
                  <a:srgbClr val="0464B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0464B4"/>
                </a:solidFill>
                <a:latin typeface="Oswald"/>
                <a:ea typeface="Oswald"/>
                <a:cs typeface="Oswald"/>
                <a:sym typeface="Oswald"/>
              </a:rPr>
              <a:t>Ação Social de </a:t>
            </a:r>
            <a:r>
              <a:rPr lang="pt-BR" b="1" dirty="0" err="1" smtClean="0">
                <a:solidFill>
                  <a:srgbClr val="0464B4"/>
                </a:solidFill>
                <a:latin typeface="Oswald"/>
                <a:ea typeface="Oswald"/>
                <a:cs typeface="Oswald"/>
                <a:sym typeface="Oswald"/>
              </a:rPr>
              <a:t>Bioeconomica</a:t>
            </a:r>
            <a:r>
              <a:rPr lang="pt-BR" b="1" dirty="0" smtClean="0">
                <a:solidFill>
                  <a:srgbClr val="0464B4"/>
                </a:solidFill>
                <a:latin typeface="Oswald"/>
                <a:ea typeface="Oswald"/>
                <a:cs typeface="Oswald"/>
                <a:sym typeface="Oswald"/>
              </a:rPr>
              <a:t> Circular Renovável</a:t>
            </a:r>
            <a:endParaRPr b="1" dirty="0">
              <a:solidFill>
                <a:srgbClr val="0464B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"/>
          <p:cNvSpPr txBox="1"/>
          <p:nvPr/>
        </p:nvSpPr>
        <p:spPr>
          <a:xfrm rot="-5400000">
            <a:off x="-2842646" y="3851050"/>
            <a:ext cx="639040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BFDF4"/>
                </a:solidFill>
                <a:latin typeface="Lato"/>
                <a:ea typeface="Lato"/>
                <a:cs typeface="Lato"/>
                <a:sym typeface="Lato"/>
              </a:rPr>
              <a:t>À  PROCURADORIA GERAL FEDERAL </a:t>
            </a:r>
            <a:endParaRPr sz="1800" b="1" dirty="0">
              <a:solidFill>
                <a:srgbClr val="FBFD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5123935" y="3345932"/>
            <a:ext cx="7068064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1" u="sng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Modelagem de Alianças Estratégica</a:t>
            </a:r>
            <a:r>
              <a:rPr lang="pt-BR" sz="1700" b="1" i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700" b="1" i="1" u="sng" dirty="0">
                <a:latin typeface="Calibri"/>
                <a:ea typeface="Calibri"/>
                <a:cs typeface="Calibri"/>
                <a:sym typeface="Calibri"/>
              </a:rPr>
              <a:t>à</a:t>
            </a:r>
            <a:r>
              <a:rPr lang="pt-BR" sz="1700" b="1" i="1" u="sng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7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Inovação </a:t>
            </a:r>
            <a:r>
              <a:rPr lang="pt-BR" sz="1700" b="1" i="1" u="sng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Organizacional </a:t>
            </a:r>
          </a:p>
          <a:p>
            <a:pPr lvl="0" algn="ctr">
              <a:lnSpc>
                <a:spcPct val="150000"/>
              </a:lnSpc>
            </a:pPr>
            <a:r>
              <a:rPr lang="pt-BR" sz="1700" b="1" i="1" u="sng" dirty="0" smtClean="0">
                <a:latin typeface="Calibri"/>
                <a:ea typeface="Calibri"/>
                <a:cs typeface="Calibri"/>
                <a:sym typeface="Calibri"/>
              </a:rPr>
              <a:t>Efetiva Extensão CIEPS/Oika </a:t>
            </a:r>
            <a:r>
              <a:rPr lang="pt-BR" sz="1700" b="1" i="1" u="sng" dirty="0" smtClean="0">
                <a:latin typeface="Calibri"/>
                <a:ea typeface="Calibri"/>
                <a:cs typeface="Calibri"/>
                <a:sym typeface="Calibri"/>
              </a:rPr>
              <a:t>em Cooperação </a:t>
            </a:r>
            <a:r>
              <a:rPr lang="pt-BR" sz="1700" b="1" i="1" u="sng" dirty="0">
                <a:latin typeface="Calibri"/>
                <a:ea typeface="Calibri"/>
                <a:cs typeface="Calibri"/>
                <a:sym typeface="Calibri"/>
              </a:rPr>
              <a:t>Economia Popular </a:t>
            </a:r>
            <a:r>
              <a:rPr lang="pt-BR" sz="1700" b="1" i="1" u="sng" dirty="0" smtClean="0">
                <a:latin typeface="Calibri"/>
                <a:ea typeface="Calibri"/>
                <a:cs typeface="Calibri"/>
                <a:sym typeface="Calibri"/>
              </a:rPr>
              <a:t>Solidária</a:t>
            </a:r>
            <a:endParaRPr sz="1700" b="1" i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465" y="781644"/>
            <a:ext cx="1326788" cy="47203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5" y="4722462"/>
            <a:ext cx="945044" cy="1466935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980352" y="6290985"/>
            <a:ext cx="197565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900" b="1" u="sng" dirty="0" smtClean="0">
                <a:solidFill>
                  <a:schemeClr val="bg1"/>
                </a:solidFill>
              </a:rPr>
              <a:t>INOVAÇÃO ORGANIZACIONAL</a:t>
            </a:r>
            <a:r>
              <a:rPr lang="pt-BR" sz="900" b="1" u="sng" dirty="0" smtClean="0">
                <a:solidFill>
                  <a:schemeClr val="bg1"/>
                </a:solidFill>
              </a:rPr>
              <a:t> </a:t>
            </a:r>
            <a:endParaRPr lang="pt-BR" sz="900" b="1" u="sng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sz="900" b="1" u="sng" dirty="0">
                <a:solidFill>
                  <a:schemeClr val="bg1"/>
                </a:solidFill>
              </a:rPr>
              <a:t>OSC Oika - OSCCIIPEAS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475745" y="816845"/>
            <a:ext cx="1697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FF0000"/>
                </a:solidFill>
              </a:rPr>
              <a:t>Alianças Estratégicas</a:t>
            </a:r>
          </a:p>
        </p:txBody>
      </p:sp>
      <p:grpSp>
        <p:nvGrpSpPr>
          <p:cNvPr id="95" name="Google Shape;95;p1"/>
          <p:cNvGrpSpPr/>
          <p:nvPr/>
        </p:nvGrpSpPr>
        <p:grpSpPr>
          <a:xfrm>
            <a:off x="0" y="25768"/>
            <a:ext cx="6173301" cy="4691931"/>
            <a:chOff x="0" y="33728"/>
            <a:chExt cx="6173301" cy="4691931"/>
          </a:xfrm>
        </p:grpSpPr>
        <p:grpSp>
          <p:nvGrpSpPr>
            <p:cNvPr id="96" name="Google Shape;96;p1"/>
            <p:cNvGrpSpPr/>
            <p:nvPr/>
          </p:nvGrpSpPr>
          <p:grpSpPr>
            <a:xfrm>
              <a:off x="0" y="33728"/>
              <a:ext cx="6173301" cy="4691931"/>
              <a:chOff x="0" y="33728"/>
              <a:chExt cx="6173301" cy="4691931"/>
            </a:xfrm>
          </p:grpSpPr>
          <p:grpSp>
            <p:nvGrpSpPr>
              <p:cNvPr id="97" name="Google Shape;97;p1"/>
              <p:cNvGrpSpPr/>
              <p:nvPr/>
            </p:nvGrpSpPr>
            <p:grpSpPr>
              <a:xfrm>
                <a:off x="0" y="33728"/>
                <a:ext cx="6173301" cy="4691931"/>
                <a:chOff x="0" y="33728"/>
                <a:chExt cx="6173301" cy="4691931"/>
              </a:xfrm>
            </p:grpSpPr>
            <p:pic>
              <p:nvPicPr>
                <p:cNvPr id="99" name="Google Shape;99;p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4020651" y="33728"/>
                  <a:ext cx="2152650" cy="2181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" name="Google Shape;100;p1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t="41041" b="30511"/>
                <a:stretch/>
              </p:blipFill>
              <p:spPr>
                <a:xfrm>
                  <a:off x="0" y="290945"/>
                  <a:ext cx="3847070" cy="8570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1" name="Google Shape;101;p1"/>
                <p:cNvSpPr txBox="1"/>
                <p:nvPr/>
              </p:nvSpPr>
              <p:spPr>
                <a:xfrm>
                  <a:off x="319272" y="302672"/>
                  <a:ext cx="972635" cy="7078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pt-BR" sz="40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À</a:t>
                  </a:r>
                  <a:endParaRPr sz="4000" dirty="0"/>
                </a:p>
              </p:txBody>
            </p:sp>
            <p:grpSp>
              <p:nvGrpSpPr>
                <p:cNvPr id="102" name="Google Shape;102;p1"/>
                <p:cNvGrpSpPr/>
                <p:nvPr/>
              </p:nvGrpSpPr>
              <p:grpSpPr>
                <a:xfrm>
                  <a:off x="810097" y="1515106"/>
                  <a:ext cx="3210553" cy="3210553"/>
                  <a:chOff x="810097" y="1501458"/>
                  <a:chExt cx="3210553" cy="3210553"/>
                </a:xfrm>
              </p:grpSpPr>
              <p:pic>
                <p:nvPicPr>
                  <p:cNvPr id="103" name="Google Shape;103;p1" descr="Mãos humanas Multiracial que fazem uma forma do coração imagens de stock royalty free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/>
                  <a:stretch/>
                </p:blipFill>
                <p:spPr>
                  <a:xfrm>
                    <a:off x="810097" y="1501458"/>
                    <a:ext cx="3210553" cy="32105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4" name="Google Shape;104;p1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/>
                  <a:stretch/>
                </p:blipFill>
                <p:spPr>
                  <a:xfrm>
                    <a:off x="1625261" y="2418903"/>
                    <a:ext cx="1595607" cy="6623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05" name="Google Shape;105;p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4071348" y="2202064"/>
                  <a:ext cx="1378461" cy="9210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06" name="Google Shape;106;p1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093612" y="3094873"/>
                <a:ext cx="643521" cy="663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" name="Google Shape;107;p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969258" y="1489301"/>
              <a:ext cx="767875" cy="398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CaixaDeTexto 10"/>
          <p:cNvSpPr txBox="1"/>
          <p:nvPr/>
        </p:nvSpPr>
        <p:spPr>
          <a:xfrm>
            <a:off x="14389" y="-17515"/>
            <a:ext cx="4090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0070C0"/>
                </a:solidFill>
              </a:rPr>
              <a:t> </a:t>
            </a:r>
            <a:r>
              <a:rPr lang="pt-BR" sz="1100" b="1" dirty="0">
                <a:solidFill>
                  <a:srgbClr val="0070C0"/>
                </a:solidFill>
                <a:hlinkClick r:id="rId15"/>
              </a:rPr>
              <a:t>Câmara Permanente da Ciência, Tecnologia e Inovação</a:t>
            </a:r>
            <a:endParaRPr lang="pt-BR" sz="1100" dirty="0">
              <a:solidFill>
                <a:srgbClr val="0070C0"/>
              </a:solidFill>
            </a:endParaRP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5251" y="4717699"/>
            <a:ext cx="1455617" cy="147169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707413" y="4679321"/>
            <a:ext cx="169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 smtClean="0">
                <a:solidFill>
                  <a:srgbClr val="0070C0"/>
                </a:solidFill>
              </a:rPr>
              <a:t>Pirolise Biomassa</a:t>
            </a:r>
            <a:endParaRPr lang="pt-BR" sz="1000" b="1" dirty="0">
              <a:solidFill>
                <a:srgbClr val="0070C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20868" y="4708654"/>
            <a:ext cx="1903066" cy="2145227"/>
          </a:xfrm>
          <a:prstGeom prst="rect">
            <a:avLst/>
          </a:prstGeom>
        </p:spPr>
      </p:pic>
      <p:sp>
        <p:nvSpPr>
          <p:cNvPr id="35" name="CaixaDeTexto 34"/>
          <p:cNvSpPr txBox="1"/>
          <p:nvPr/>
        </p:nvSpPr>
        <p:spPr>
          <a:xfrm>
            <a:off x="-991" y="1040897"/>
            <a:ext cx="4090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0070C0"/>
                </a:solidFill>
              </a:rPr>
              <a:t> </a:t>
            </a:r>
            <a:r>
              <a:rPr lang="pt-BR" sz="1000" b="1" dirty="0" smtClean="0">
                <a:solidFill>
                  <a:srgbClr val="0070C0"/>
                </a:solidFill>
              </a:rPr>
              <a:t>Demanda OSC Oika à AGU: Acesso aos Incentivos de Lei.</a:t>
            </a:r>
            <a:endParaRPr lang="pt-BR" sz="1000" dirty="0">
              <a:solidFill>
                <a:srgbClr val="0070C0"/>
              </a:solidFill>
            </a:endParaRPr>
          </a:p>
        </p:txBody>
      </p:sp>
      <p:pic>
        <p:nvPicPr>
          <p:cNvPr id="1034" name="Picture 10" descr="Fundo Brasileiro para a Biodiversidade – Wikipédia, a enciclopédia livr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440" y="2086081"/>
            <a:ext cx="910303" cy="128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oogle Shape;102;p1"/>
          <p:cNvGrpSpPr/>
          <p:nvPr/>
        </p:nvGrpSpPr>
        <p:grpSpPr>
          <a:xfrm>
            <a:off x="11176000" y="93750"/>
            <a:ext cx="913382" cy="655550"/>
            <a:chOff x="810097" y="1501458"/>
            <a:chExt cx="3210553" cy="3210553"/>
          </a:xfrm>
        </p:grpSpPr>
        <p:pic>
          <p:nvPicPr>
            <p:cNvPr id="43" name="Google Shape;103;p1" descr="Mãos humanas Multiracial que fazem uma forma do coração imagens de stock royalty fre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10097" y="1501458"/>
              <a:ext cx="3210553" cy="3210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104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625261" y="2418903"/>
              <a:ext cx="1595607" cy="66232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202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5000">
        <p14:flythrough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Matérias </a:t>
            </a:r>
            <a:r>
              <a:rPr lang="pt-BR" dirty="0" smtClean="0"/>
              <a:t>–Prima</a:t>
            </a:r>
            <a:br>
              <a:rPr lang="pt-BR" dirty="0" smtClean="0"/>
            </a:br>
            <a:r>
              <a:rPr lang="pt-BR" dirty="0" smtClean="0"/>
              <a:t>Resíduos </a:t>
            </a:r>
            <a:r>
              <a:rPr lang="pt-BR" dirty="0" err="1" smtClean="0"/>
              <a:t>Lignocelulósicos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4" y="1615425"/>
            <a:ext cx="5411590" cy="447893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3" y="1615425"/>
            <a:ext cx="5250758" cy="44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3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4" y="1509409"/>
            <a:ext cx="5411590" cy="447893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3" y="1509409"/>
            <a:ext cx="5250758" cy="4478932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Resíduos </a:t>
            </a:r>
            <a:r>
              <a:rPr lang="pt-BR" dirty="0" err="1" smtClean="0"/>
              <a:t>Lignocelulósicos</a:t>
            </a:r>
            <a:r>
              <a:rPr lang="pt-BR" dirty="0" smtClean="0"/>
              <a:t> - </a:t>
            </a:r>
          </a:p>
          <a:p>
            <a:pPr algn="ctr"/>
            <a:r>
              <a:rPr lang="pt-BR" dirty="0" smtClean="0"/>
              <a:t>Estudos de Aumento</a:t>
            </a:r>
            <a:br>
              <a:rPr lang="pt-BR" dirty="0" smtClean="0"/>
            </a:br>
            <a:r>
              <a:rPr lang="pt-BR" dirty="0" smtClean="0"/>
              <a:t>Rendimento Biogás / </a:t>
            </a:r>
            <a:r>
              <a:rPr lang="pt-BR" dirty="0" err="1" smtClean="0"/>
              <a:t>Biometano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79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Rendimento, Limitantes e Aceleração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/>
              <a:t>Limitante na </a:t>
            </a:r>
            <a:r>
              <a:rPr lang="pt-BR" dirty="0" err="1" smtClean="0"/>
              <a:t>Biodegradação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A hidrólise </a:t>
            </a:r>
            <a:r>
              <a:rPr lang="pt-BR" dirty="0" smtClean="0"/>
              <a:t>é limitante </a:t>
            </a:r>
            <a:r>
              <a:rPr lang="pt-BR" dirty="0"/>
              <a:t>na </a:t>
            </a:r>
            <a:r>
              <a:rPr lang="pt-BR" dirty="0" err="1"/>
              <a:t>biodegradação</a:t>
            </a:r>
            <a:r>
              <a:rPr lang="pt-BR" dirty="0"/>
              <a:t> aeróbica </a:t>
            </a:r>
            <a:r>
              <a:rPr lang="pt-BR" dirty="0" smtClean="0"/>
              <a:t>do processamento </a:t>
            </a:r>
            <a:r>
              <a:rPr lang="pt-BR" dirty="0"/>
              <a:t>de águas residuais derivadas de </a:t>
            </a:r>
            <a:r>
              <a:rPr lang="pt-BR" dirty="0" smtClean="0"/>
              <a:t>alimentos. 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r>
              <a:rPr lang="pt-BR" dirty="0" smtClean="0"/>
              <a:t>Aceleração de Hidrolise de </a:t>
            </a:r>
            <a:r>
              <a:rPr lang="pt-BR" dirty="0" err="1" smtClean="0"/>
              <a:t>TAGs</a:t>
            </a:r>
            <a:endParaRPr lang="pt-BR" dirty="0" smtClean="0"/>
          </a:p>
          <a:p>
            <a:pPr algn="ctr"/>
            <a:r>
              <a:rPr lang="pt-BR" dirty="0" err="1" smtClean="0"/>
              <a:t>Pré</a:t>
            </a:r>
            <a:r>
              <a:rPr lang="pt-BR" dirty="0" smtClean="0"/>
              <a:t>-tratamentos </a:t>
            </a:r>
            <a:r>
              <a:rPr lang="pt-BR" dirty="0"/>
              <a:t>enzimáticos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pt-BR" dirty="0"/>
              <a:t>P</a:t>
            </a:r>
            <a:r>
              <a:rPr lang="pt-BR" dirty="0" smtClean="0"/>
              <a:t>rodutos </a:t>
            </a:r>
            <a:r>
              <a:rPr lang="pt-BR" dirty="0"/>
              <a:t>comerciais </a:t>
            </a:r>
            <a:endParaRPr lang="pt-BR" dirty="0" smtClean="0"/>
          </a:p>
          <a:p>
            <a:r>
              <a:rPr lang="pt-BR" dirty="0" smtClean="0"/>
              <a:t>ou </a:t>
            </a:r>
            <a:r>
              <a:rPr lang="pt-BR" dirty="0"/>
              <a:t>lipases não </a:t>
            </a:r>
            <a:r>
              <a:rPr lang="pt-BR" dirty="0" smtClean="0"/>
              <a:t>comerciais</a:t>
            </a:r>
          </a:p>
          <a:p>
            <a:r>
              <a:rPr lang="pt-BR" dirty="0" smtClean="0"/>
              <a:t>ou </a:t>
            </a:r>
            <a:r>
              <a:rPr lang="pt-BR" dirty="0"/>
              <a:t>preparações lipolíticas de células inteiras </a:t>
            </a:r>
            <a:endParaRPr lang="pt-BR" dirty="0" smtClean="0"/>
          </a:p>
          <a:p>
            <a:r>
              <a:rPr lang="pt-BR" smtClean="0"/>
              <a:t>Realizam aceleração da </a:t>
            </a:r>
            <a:r>
              <a:rPr lang="pt-BR" dirty="0" smtClean="0"/>
              <a:t>hidrólises </a:t>
            </a:r>
            <a:r>
              <a:rPr lang="pt-BR" dirty="0"/>
              <a:t>de </a:t>
            </a:r>
            <a:r>
              <a:rPr lang="pt-BR" dirty="0" err="1" smtClean="0"/>
              <a:t>TAGs</a:t>
            </a:r>
            <a:endParaRPr lang="pt-BR" dirty="0"/>
          </a:p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Conversão em Biogás.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/>
              <a:t>Conversão em Biogás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 smtClean="0"/>
              <a:t>Após </a:t>
            </a:r>
            <a:r>
              <a:rPr lang="pt-BR" dirty="0"/>
              <a:t>a </a:t>
            </a:r>
            <a:r>
              <a:rPr lang="pt-BR" dirty="0" smtClean="0"/>
              <a:t>etapa de hidrolise, esses </a:t>
            </a:r>
            <a:r>
              <a:rPr lang="pt-BR" dirty="0"/>
              <a:t>compostos são convertidos em </a:t>
            </a:r>
            <a:r>
              <a:rPr lang="pt-BR" dirty="0" smtClean="0"/>
              <a:t>biogás:</a:t>
            </a:r>
          </a:p>
          <a:p>
            <a:pPr lvl="1"/>
            <a:r>
              <a:rPr lang="pt-BR" dirty="0"/>
              <a:t>dióxido de carbono, </a:t>
            </a:r>
            <a:endParaRPr lang="pt-BR" dirty="0" smtClean="0"/>
          </a:p>
          <a:p>
            <a:pPr lvl="1"/>
            <a:r>
              <a:rPr lang="pt-BR" dirty="0" smtClean="0"/>
              <a:t>metano</a:t>
            </a:r>
            <a:r>
              <a:rPr lang="pt-BR" dirty="0"/>
              <a:t>, </a:t>
            </a:r>
            <a:endParaRPr lang="pt-BR" dirty="0" smtClean="0"/>
          </a:p>
          <a:p>
            <a:pPr lvl="1"/>
            <a:r>
              <a:rPr lang="pt-BR" dirty="0" smtClean="0"/>
              <a:t>amônia </a:t>
            </a:r>
            <a:r>
              <a:rPr lang="pt-BR" dirty="0"/>
              <a:t>e </a:t>
            </a:r>
            <a:endParaRPr lang="pt-BR" dirty="0" smtClean="0"/>
          </a:p>
          <a:p>
            <a:pPr lvl="1"/>
            <a:r>
              <a:rPr lang="pt-BR" dirty="0" smtClean="0"/>
              <a:t>sulfeto </a:t>
            </a:r>
            <a:r>
              <a:rPr lang="pt-BR" dirty="0"/>
              <a:t>de </a:t>
            </a:r>
            <a:r>
              <a:rPr lang="pt-BR" dirty="0" smtClean="0"/>
              <a:t>hidrogênio</a:t>
            </a:r>
          </a:p>
          <a:p>
            <a:pPr lvl="1"/>
            <a:endParaRPr lang="pt-BR" dirty="0"/>
          </a:p>
          <a:p>
            <a:pPr marL="101600" indent="0">
              <a:buNone/>
            </a:pPr>
            <a:r>
              <a:rPr lang="pt-BR" dirty="0"/>
              <a:t>através de um processo de três etapas</a:t>
            </a:r>
            <a:endParaRPr lang="pt-BR" dirty="0" smtClean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dirty="0" smtClean="0"/>
              <a:t>3 Etapas P/ Conversão em Biogás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4"/>
          </p:nvPr>
        </p:nvSpPr>
        <p:spPr>
          <a:xfrm>
            <a:off x="6169152" y="2470151"/>
            <a:ext cx="4727448" cy="3753228"/>
          </a:xfrm>
        </p:spPr>
        <p:txBody>
          <a:bodyPr/>
          <a:lstStyle/>
          <a:p>
            <a:r>
              <a:rPr lang="pt-BR" dirty="0" err="1" smtClean="0"/>
              <a:t>acidogênese</a:t>
            </a:r>
            <a:r>
              <a:rPr lang="pt-BR" dirty="0"/>
              <a:t>, </a:t>
            </a:r>
            <a:endParaRPr lang="pt-BR" dirty="0" smtClean="0"/>
          </a:p>
          <a:p>
            <a:r>
              <a:rPr lang="pt-BR" dirty="0" err="1" smtClean="0"/>
              <a:t>acetogênese</a:t>
            </a:r>
            <a:r>
              <a:rPr lang="pt-BR" dirty="0" smtClean="0"/>
              <a:t> </a:t>
            </a:r>
            <a:r>
              <a:rPr lang="pt-BR" dirty="0"/>
              <a:t>e </a:t>
            </a:r>
            <a:endParaRPr lang="pt-BR" dirty="0" smtClean="0"/>
          </a:p>
          <a:p>
            <a:r>
              <a:rPr lang="pt-BR" dirty="0" err="1" smtClean="0"/>
              <a:t>Metanogênese</a:t>
            </a:r>
            <a:endParaRPr lang="pt-BR" dirty="0" smtClean="0"/>
          </a:p>
          <a:p>
            <a:pPr marL="101600" indent="0">
              <a:buNone/>
            </a:pPr>
            <a:endParaRPr lang="pt-BR" dirty="0" smtClean="0"/>
          </a:p>
          <a:p>
            <a:pPr marL="101600" indent="0">
              <a:buNone/>
            </a:pPr>
            <a:r>
              <a:rPr lang="pt-BR" dirty="0" smtClean="0"/>
              <a:t>Em relatos de </a:t>
            </a:r>
            <a:r>
              <a:rPr lang="pt-BR" dirty="0"/>
              <a:t>grupos de brasileiros</a:t>
            </a:r>
            <a:r>
              <a:rPr lang="pt-BR" dirty="0" smtClean="0"/>
              <a:t>: </a:t>
            </a:r>
            <a:r>
              <a:rPr lang="pt-BR" dirty="0" err="1" smtClean="0"/>
              <a:t>Pré</a:t>
            </a:r>
            <a:r>
              <a:rPr lang="pt-BR" dirty="0" smtClean="0"/>
              <a:t>-tratamentos </a:t>
            </a:r>
            <a:r>
              <a:rPr lang="pt-BR" dirty="0"/>
              <a:t>enzimáticos </a:t>
            </a:r>
            <a:r>
              <a:rPr lang="pt-BR" dirty="0" smtClean="0"/>
              <a:t>de vários </a:t>
            </a:r>
            <a:r>
              <a:rPr lang="pt-BR" dirty="0"/>
              <a:t>efluentes agroindustriais antes da </a:t>
            </a:r>
            <a:r>
              <a:rPr lang="pt-BR" dirty="0" err="1" smtClean="0"/>
              <a:t>biodegradação</a:t>
            </a:r>
            <a:r>
              <a:rPr lang="pt-BR" dirty="0" smtClean="0"/>
              <a:t> anaeróbica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4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>Outros </a:t>
            </a:r>
            <a:r>
              <a:rPr lang="pt-BR" dirty="0" smtClean="0"/>
              <a:t>biocombustíveis - Não Convencionais</a:t>
            </a:r>
            <a:r>
              <a:rPr lang="pt-BR" dirty="0"/>
              <a:t> </a:t>
            </a:r>
            <a:r>
              <a:rPr lang="pt-BR" dirty="0" smtClean="0"/>
              <a:t>Necessitam de Viabilidade Econômica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/>
              <a:t>Produção Via Catálise Enzimática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 smtClean="0"/>
              <a:t>Produção </a:t>
            </a:r>
            <a:r>
              <a:rPr lang="pt-BR" dirty="0"/>
              <a:t>de butanol a partir </a:t>
            </a:r>
            <a:r>
              <a:rPr lang="pt-BR" dirty="0" smtClean="0"/>
              <a:t>de  </a:t>
            </a:r>
            <a:r>
              <a:rPr lang="pt-BR" dirty="0" err="1" smtClean="0"/>
              <a:t>amiláceos</a:t>
            </a:r>
            <a:r>
              <a:rPr lang="pt-BR" dirty="0" smtClean="0"/>
              <a:t> e </a:t>
            </a:r>
            <a:r>
              <a:rPr lang="pt-BR" dirty="0" err="1" smtClean="0"/>
              <a:t>Lignocelulósicos</a:t>
            </a:r>
            <a:endParaRPr lang="pt-BR" dirty="0" smtClean="0"/>
          </a:p>
          <a:p>
            <a:pPr lvl="1"/>
            <a:r>
              <a:rPr lang="pt-BR" dirty="0" smtClean="0"/>
              <a:t>São rotas de enzimáticas </a:t>
            </a:r>
            <a:r>
              <a:rPr lang="pt-BR" dirty="0"/>
              <a:t>para obter açúcares </a:t>
            </a:r>
            <a:r>
              <a:rPr lang="pt-BR" dirty="0" smtClean="0"/>
              <a:t>fermentáveis semelhantes </a:t>
            </a:r>
            <a:r>
              <a:rPr lang="pt-BR" dirty="0"/>
              <a:t>ao </a:t>
            </a:r>
            <a:r>
              <a:rPr lang="pt-BR" dirty="0" smtClean="0"/>
              <a:t>etanol.</a:t>
            </a:r>
            <a:endParaRPr lang="pt-BR" dirty="0"/>
          </a:p>
          <a:p>
            <a:r>
              <a:rPr lang="pt-BR" dirty="0" smtClean="0"/>
              <a:t>Agentes de Fermentação: </a:t>
            </a:r>
          </a:p>
          <a:p>
            <a:pPr marL="101600" indent="0" algn="r">
              <a:buNone/>
            </a:pPr>
            <a:r>
              <a:rPr lang="pt-BR" b="1" smtClean="0"/>
              <a:t> </a:t>
            </a:r>
            <a:r>
              <a:rPr lang="pt-BR" b="1" dirty="0"/>
              <a:t>B</a:t>
            </a:r>
            <a:r>
              <a:rPr lang="pt-BR" b="1" smtClean="0"/>
              <a:t>actéria </a:t>
            </a:r>
            <a:r>
              <a:rPr lang="pt-BR" b="1" dirty="0"/>
              <a:t>Clostridium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dirty="0"/>
              <a:t>B</a:t>
            </a:r>
            <a:r>
              <a:rPr lang="pt-BR" dirty="0" smtClean="0"/>
              <a:t>actéria Clostridium – Produz: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4"/>
          </p:nvPr>
        </p:nvSpPr>
        <p:spPr>
          <a:xfrm>
            <a:off x="6169152" y="2470151"/>
            <a:ext cx="4727448" cy="3780524"/>
          </a:xfrm>
        </p:spPr>
        <p:txBody>
          <a:bodyPr/>
          <a:lstStyle/>
          <a:p>
            <a:r>
              <a:rPr lang="pt-BR" dirty="0" smtClean="0"/>
              <a:t>Butanol -&gt; Produto Principal</a:t>
            </a:r>
          </a:p>
          <a:p>
            <a:r>
              <a:rPr lang="pt-BR" dirty="0"/>
              <a:t>E</a:t>
            </a:r>
            <a:r>
              <a:rPr lang="pt-BR" dirty="0" smtClean="0"/>
              <a:t>tanol -&gt; Produto Secundário</a:t>
            </a:r>
            <a:endParaRPr lang="pt-BR" dirty="0"/>
          </a:p>
          <a:p>
            <a:r>
              <a:rPr lang="pt-BR" dirty="0" smtClean="0"/>
              <a:t>Acetona -&gt; Produto Secundário</a:t>
            </a:r>
          </a:p>
          <a:p>
            <a:pPr marL="101600" indent="0">
              <a:buNone/>
            </a:pPr>
            <a:r>
              <a:rPr lang="pt-BR" dirty="0" smtClean="0"/>
              <a:t>Butanol pode ser usado como aditivo à gasolina e diesel, desde que tenha mais O</a:t>
            </a:r>
            <a:r>
              <a:rPr lang="pt-BR" sz="1600" dirty="0" smtClean="0"/>
              <a:t>2</a:t>
            </a:r>
            <a:r>
              <a:rPr lang="pt-BR" dirty="0" smtClean="0"/>
              <a:t> do que Biodiesel derivados de Lipídios p/ reduzir a poluição por GEE.</a:t>
            </a:r>
          </a:p>
          <a:p>
            <a:pPr marL="101600" indent="0">
              <a:buNone/>
            </a:pPr>
            <a:endParaRPr lang="pt-BR" dirty="0"/>
          </a:p>
          <a:p>
            <a:pPr marL="101600" indent="0">
              <a:buNone/>
            </a:pP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682389" y="5895841"/>
            <a:ext cx="11122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Há uma planta-piloto de </a:t>
            </a:r>
            <a:r>
              <a:rPr lang="pt-BR" dirty="0" err="1" smtClean="0">
                <a:solidFill>
                  <a:srgbClr val="FF0000"/>
                </a:solidFill>
              </a:rPr>
              <a:t>biobutanol</a:t>
            </a:r>
            <a:r>
              <a:rPr lang="pt-BR" dirty="0" smtClean="0">
                <a:solidFill>
                  <a:srgbClr val="FF0000"/>
                </a:solidFill>
              </a:rPr>
              <a:t> localizada </a:t>
            </a:r>
            <a:r>
              <a:rPr lang="pt-BR" dirty="0">
                <a:solidFill>
                  <a:srgbClr val="FF0000"/>
                </a:solidFill>
              </a:rPr>
              <a:t>em Brotas (SP</a:t>
            </a:r>
            <a:r>
              <a:rPr lang="pt-BR" dirty="0" smtClean="0">
                <a:solidFill>
                  <a:srgbClr val="FF0000"/>
                </a:solidFill>
              </a:rPr>
              <a:t>) que utiliza </a:t>
            </a:r>
            <a:r>
              <a:rPr lang="pt-BR" dirty="0">
                <a:solidFill>
                  <a:srgbClr val="FF0000"/>
                </a:solidFill>
              </a:rPr>
              <a:t>bagaço de </a:t>
            </a:r>
            <a:r>
              <a:rPr lang="pt-BR" dirty="0" smtClean="0">
                <a:solidFill>
                  <a:srgbClr val="FF0000"/>
                </a:solidFill>
              </a:rPr>
              <a:t>cana-de-açúcar e </a:t>
            </a:r>
            <a:r>
              <a:rPr lang="pt-BR" dirty="0">
                <a:solidFill>
                  <a:srgbClr val="FF0000"/>
                </a:solidFill>
              </a:rPr>
              <a:t>outros materiais não </a:t>
            </a:r>
            <a:r>
              <a:rPr lang="pt-BR" dirty="0" smtClean="0">
                <a:solidFill>
                  <a:srgbClr val="FF0000"/>
                </a:solidFill>
              </a:rPr>
              <a:t>alimentares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Lignocelusolósicos</a:t>
            </a:r>
            <a:r>
              <a:rPr lang="pt-BR" dirty="0"/>
              <a:t>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Fermentados Por </a:t>
            </a:r>
            <a:r>
              <a:rPr lang="pt-BR" dirty="0" err="1" smtClean="0"/>
              <a:t>Bacteria</a:t>
            </a:r>
            <a:r>
              <a:rPr lang="pt-BR" dirty="0" smtClean="0"/>
              <a:t> Clostridium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28800"/>
            <a:ext cx="4727448" cy="4114802"/>
          </a:xfrm>
          <a:prstGeom prst="rect">
            <a:avLst/>
          </a:prstGeom>
        </p:spPr>
      </p:pic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Clostridium difficile E A INDÚSTRIA ALIMENTÍ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49" y="1828799"/>
            <a:ext cx="5218798" cy="30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6201549" y="4872247"/>
            <a:ext cx="5317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1" dirty="0"/>
              <a:t>Clostridium </a:t>
            </a:r>
            <a:r>
              <a:rPr lang="pt-BR" i="1" dirty="0" err="1"/>
              <a:t>difficile</a:t>
            </a:r>
            <a:r>
              <a:rPr lang="pt-BR" dirty="0"/>
              <a:t> é uma</a:t>
            </a:r>
            <a:r>
              <a:rPr lang="pt-BR" b="1" dirty="0"/>
              <a:t> bactéria gram-positiva, formadora de </a:t>
            </a:r>
            <a:r>
              <a:rPr lang="pt-BR" b="1" dirty="0" smtClean="0"/>
              <a:t>esporos</a:t>
            </a:r>
            <a:r>
              <a:rPr lang="pt-BR" dirty="0" smtClean="0"/>
              <a:t>, </a:t>
            </a:r>
            <a:r>
              <a:rPr lang="pt-BR" dirty="0" smtClean="0"/>
              <a:t>um </a:t>
            </a:r>
            <a:r>
              <a:rPr lang="pt-BR" b="1" dirty="0" smtClean="0"/>
              <a:t>microrganismos </a:t>
            </a:r>
            <a:r>
              <a:rPr lang="pt-BR" b="1" dirty="0"/>
              <a:t>mais comuns responsáveis por doenças gastrointestinais</a:t>
            </a:r>
            <a:r>
              <a:rPr lang="pt-BR" dirty="0"/>
              <a:t>. Essa bactéria </a:t>
            </a:r>
            <a:r>
              <a:rPr lang="pt-BR" b="1" dirty="0"/>
              <a:t>pode ser transmitida através de produtos alimentícios</a:t>
            </a:r>
            <a:r>
              <a:rPr lang="pt-BR" dirty="0"/>
              <a:t> e, por isso, é um desafio para microbiologistas que trabalham diretamente com os alimentos. </a:t>
            </a:r>
            <a:r>
              <a:rPr lang="pt-BR" sz="400" dirty="0">
                <a:hlinkClick r:id="rId4"/>
              </a:rPr>
              <a:t>https://blog.neoprospecta.com/clostridium-difficile-e-a-industria-alimenticia</a:t>
            </a:r>
            <a:r>
              <a:rPr lang="pt-BR" sz="400" dirty="0" smtClean="0">
                <a:hlinkClick r:id="rId4"/>
              </a:rPr>
              <a:t>/</a:t>
            </a:r>
            <a:r>
              <a:rPr lang="pt-BR" sz="400" dirty="0" smtClean="0"/>
              <a:t> </a:t>
            </a:r>
            <a:endParaRPr lang="pt-BR" sz="400" dirty="0"/>
          </a:p>
        </p:txBody>
      </p:sp>
    </p:spTree>
    <p:extLst>
      <p:ext uri="{BB962C8B-B14F-4D97-AF65-F5344CB8AC3E}">
        <p14:creationId xmlns:p14="http://schemas.microsoft.com/office/powerpoint/2010/main" val="395923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Bactérias Tipos </a:t>
            </a:r>
            <a:r>
              <a:rPr lang="pt-BR" dirty="0" err="1" smtClean="0"/>
              <a:t>Clostrídium</a:t>
            </a:r>
            <a:r>
              <a:rPr lang="pt-BR" dirty="0" smtClean="0"/>
              <a:t>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>
          <a:xfrm>
            <a:off x="6167628" y="1828800"/>
            <a:ext cx="5050832" cy="641350"/>
          </a:xfrm>
        </p:spPr>
        <p:txBody>
          <a:bodyPr/>
          <a:lstStyle/>
          <a:p>
            <a:pPr algn="ctr"/>
            <a:r>
              <a:rPr lang="pt-BR" dirty="0" smtClean="0"/>
              <a:t>Gangrena Gasosa </a:t>
            </a:r>
          </a:p>
          <a:p>
            <a:pPr algn="ctr"/>
            <a:r>
              <a:rPr lang="pt-BR" dirty="0" smtClean="0"/>
              <a:t>Fermentação por Bactérias Clostridium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4"/>
          </p:nvPr>
        </p:nvSpPr>
        <p:spPr>
          <a:xfrm>
            <a:off x="6169152" y="2470151"/>
            <a:ext cx="5049308" cy="347345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3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Rotos do </a:t>
            </a:r>
            <a:r>
              <a:rPr lang="pt-BR" dirty="0" err="1" smtClean="0"/>
              <a:t>Bio-Hidrogénio</a:t>
            </a:r>
            <a:r>
              <a:rPr lang="pt-BR" dirty="0" smtClean="0"/>
              <a:t> </a:t>
            </a:r>
            <a:br>
              <a:rPr lang="pt-BR" dirty="0" smtClean="0"/>
            </a:br>
            <a:r>
              <a:rPr lang="pt-BR" dirty="0" smtClean="0"/>
              <a:t>Vantagens: Auto teor Energético e não Tóxico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Formas de Produção Convencionais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endParaRPr lang="pt-BR" dirty="0" smtClean="0"/>
          </a:p>
          <a:p>
            <a:r>
              <a:rPr lang="pt-BR" dirty="0" smtClean="0"/>
              <a:t>Reforma do Gás Natural</a:t>
            </a:r>
          </a:p>
          <a:p>
            <a:r>
              <a:rPr lang="pt-BR" dirty="0" smtClean="0"/>
              <a:t>Gaseificação </a:t>
            </a:r>
            <a:r>
              <a:rPr lang="pt-BR" dirty="0"/>
              <a:t>de </a:t>
            </a:r>
            <a:r>
              <a:rPr lang="pt-BR" dirty="0" smtClean="0"/>
              <a:t>carvão</a:t>
            </a:r>
          </a:p>
          <a:p>
            <a:r>
              <a:rPr lang="pt-BR" dirty="0" smtClean="0"/>
              <a:t>Eletrólise </a:t>
            </a:r>
            <a:r>
              <a:rPr lang="pt-BR" dirty="0"/>
              <a:t>de </a:t>
            </a:r>
            <a:r>
              <a:rPr lang="pt-BR" dirty="0" smtClean="0"/>
              <a:t>água</a:t>
            </a:r>
          </a:p>
          <a:p>
            <a:r>
              <a:rPr lang="pt-BR" dirty="0" smtClean="0"/>
              <a:t>Fermentação</a:t>
            </a:r>
            <a:r>
              <a:rPr lang="pt-BR" dirty="0"/>
              <a:t> </a:t>
            </a:r>
            <a:r>
              <a:rPr lang="pt-BR" dirty="0" smtClean="0"/>
              <a:t>enzimas </a:t>
            </a:r>
            <a:r>
              <a:rPr lang="pt-BR" dirty="0" err="1" smtClean="0"/>
              <a:t>enertéticas</a:t>
            </a:r>
            <a:endParaRPr lang="pt-BR" dirty="0"/>
          </a:p>
          <a:p>
            <a:r>
              <a:rPr lang="pt-BR" dirty="0" err="1"/>
              <a:t>F</a:t>
            </a:r>
            <a:r>
              <a:rPr lang="pt-BR" dirty="0" err="1" smtClean="0"/>
              <a:t>otocatálise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r>
              <a:rPr lang="pt-BR" dirty="0" smtClean="0"/>
              <a:t>Outras Rotas de </a:t>
            </a:r>
            <a:r>
              <a:rPr lang="pt-BR" dirty="0" err="1" smtClean="0"/>
              <a:t>de</a:t>
            </a:r>
            <a:r>
              <a:rPr lang="pt-BR" dirty="0" smtClean="0"/>
              <a:t> Produção H</a:t>
            </a:r>
            <a:r>
              <a:rPr lang="pt-BR" sz="1400" dirty="0" smtClean="0"/>
              <a:t>2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pt-BR" dirty="0" smtClean="0"/>
              <a:t>biológicas</a:t>
            </a:r>
            <a:r>
              <a:rPr lang="pt-BR" dirty="0"/>
              <a:t>, </a:t>
            </a:r>
            <a:endParaRPr lang="pt-BR" dirty="0" smtClean="0"/>
          </a:p>
          <a:p>
            <a:r>
              <a:rPr lang="pt-BR" dirty="0" err="1" smtClean="0"/>
              <a:t>biofotólise</a:t>
            </a:r>
            <a:r>
              <a:rPr lang="pt-BR" dirty="0"/>
              <a:t>, </a:t>
            </a:r>
            <a:endParaRPr lang="pt-BR" dirty="0" smtClean="0"/>
          </a:p>
          <a:p>
            <a:r>
              <a:rPr lang="pt-BR" dirty="0" err="1"/>
              <a:t>F</a:t>
            </a:r>
            <a:r>
              <a:rPr lang="pt-BR" dirty="0" err="1" smtClean="0"/>
              <a:t>otólise</a:t>
            </a:r>
            <a:r>
              <a:rPr lang="pt-BR" dirty="0" smtClean="0"/>
              <a:t> </a:t>
            </a:r>
            <a:r>
              <a:rPr lang="pt-BR" dirty="0"/>
              <a:t>indireta, </a:t>
            </a:r>
            <a:endParaRPr lang="pt-BR" dirty="0" smtClean="0"/>
          </a:p>
          <a:p>
            <a:r>
              <a:rPr lang="pt-BR" dirty="0" smtClean="0"/>
              <a:t>Fermentação escura,</a:t>
            </a:r>
          </a:p>
          <a:p>
            <a:r>
              <a:rPr lang="pt-BR" dirty="0" smtClean="0"/>
              <a:t>Foto -fermentação,</a:t>
            </a:r>
          </a:p>
          <a:p>
            <a:r>
              <a:rPr lang="pt-BR" dirty="0" smtClean="0"/>
              <a:t>Eletrólise microbiana.</a:t>
            </a:r>
          </a:p>
          <a:p>
            <a:pPr marL="101600" indent="0">
              <a:buNone/>
            </a:pP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6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Geração de </a:t>
            </a:r>
            <a:r>
              <a:rPr lang="pt-BR" dirty="0" err="1" smtClean="0"/>
              <a:t>Bio-Hidrogênio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Fermentação por Enzimas </a:t>
            </a:r>
            <a:r>
              <a:rPr lang="pt-BR" dirty="0" err="1" smtClean="0"/>
              <a:t>Hidrolíticas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/>
              <a:t>Geração / </a:t>
            </a:r>
            <a:r>
              <a:rPr lang="pt-BR" dirty="0" err="1" smtClean="0"/>
              <a:t>Prodrod</a:t>
            </a:r>
            <a:r>
              <a:rPr lang="pt-BR" dirty="0" smtClean="0"/>
              <a:t> </a:t>
            </a:r>
            <a:r>
              <a:rPr lang="pt-BR" dirty="0" err="1" smtClean="0"/>
              <a:t>Bio-Hidrogênio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>
          <a:xfrm>
            <a:off x="1295400" y="2470150"/>
            <a:ext cx="4727448" cy="3684989"/>
          </a:xfrm>
        </p:spPr>
        <p:txBody>
          <a:bodyPr/>
          <a:lstStyle/>
          <a:p>
            <a:pPr marL="101600" indent="0" algn="ctr">
              <a:buNone/>
            </a:pPr>
            <a:r>
              <a:rPr lang="pt-BR" dirty="0" smtClean="0"/>
              <a:t>Enzimas </a:t>
            </a:r>
            <a:r>
              <a:rPr lang="pt-BR" dirty="0" err="1" smtClean="0"/>
              <a:t>Hidrolíticas</a:t>
            </a:r>
            <a:r>
              <a:rPr lang="pt-BR" dirty="0" smtClean="0"/>
              <a:t> </a:t>
            </a:r>
          </a:p>
          <a:p>
            <a:pPr marL="101600" indent="0" algn="ctr">
              <a:buNone/>
            </a:pPr>
            <a:r>
              <a:rPr lang="pt-BR" dirty="0" smtClean="0"/>
              <a:t>+</a:t>
            </a:r>
          </a:p>
          <a:p>
            <a:pPr marL="101600" indent="0" algn="ctr">
              <a:buNone/>
            </a:pPr>
            <a:r>
              <a:rPr lang="pt-BR" dirty="0" smtClean="0"/>
              <a:t>Resíduos Agrícolas </a:t>
            </a:r>
          </a:p>
          <a:p>
            <a:pPr marL="101600" indent="0" algn="ctr">
              <a:buNone/>
            </a:pPr>
            <a:r>
              <a:rPr lang="pt-BR" dirty="0" smtClean="0"/>
              <a:t>=&gt;</a:t>
            </a:r>
          </a:p>
          <a:p>
            <a:pPr marL="101600" indent="0" algn="ctr">
              <a:buNone/>
            </a:pPr>
            <a:r>
              <a:rPr lang="pt-BR" dirty="0" err="1" smtClean="0"/>
              <a:t>Bio-Hidrogênio</a:t>
            </a:r>
            <a:endParaRPr lang="pt-BR" dirty="0" smtClean="0"/>
          </a:p>
          <a:p>
            <a:pPr marL="101600" indent="0">
              <a:buNone/>
            </a:pPr>
            <a:endParaRPr lang="pt-BR" dirty="0" smtClean="0"/>
          </a:p>
          <a:p>
            <a:pPr marL="101600" indent="0" algn="ctr">
              <a:buNone/>
            </a:pPr>
            <a:r>
              <a:rPr lang="pt-BR" b="1" dirty="0" smtClean="0">
                <a:solidFill>
                  <a:srgbClr val="FF0000"/>
                </a:solidFill>
              </a:rPr>
              <a:t>Independe </a:t>
            </a:r>
            <a:r>
              <a:rPr lang="pt-BR" b="1" dirty="0">
                <a:solidFill>
                  <a:srgbClr val="FF0000"/>
                </a:solidFill>
              </a:rPr>
              <a:t>de Enzimas Exógenas</a:t>
            </a:r>
          </a:p>
          <a:p>
            <a:pPr marL="101600" indent="0">
              <a:buNone/>
            </a:pP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r>
              <a:rPr lang="pt-BR" dirty="0" smtClean="0"/>
              <a:t>Resíduos Agrícolas </a:t>
            </a:r>
            <a:r>
              <a:rPr lang="pt-BR" dirty="0" err="1" smtClean="0"/>
              <a:t>Lignocelulósicos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pt-BR" dirty="0" smtClean="0"/>
              <a:t>Bagaço de maça</a:t>
            </a:r>
          </a:p>
          <a:p>
            <a:r>
              <a:rPr lang="pt-BR" dirty="0" smtClean="0"/>
              <a:t>Casca de </a:t>
            </a:r>
            <a:r>
              <a:rPr lang="pt-BR" dirty="0" err="1" smtClean="0"/>
              <a:t>Cajú</a:t>
            </a:r>
            <a:endParaRPr lang="pt-BR" dirty="0"/>
          </a:p>
          <a:p>
            <a:endParaRPr lang="pt-BR" dirty="0" smtClean="0"/>
          </a:p>
          <a:p>
            <a:pPr marL="101600" indent="0">
              <a:buNone/>
            </a:pPr>
            <a:r>
              <a:rPr lang="pt-BR" dirty="0" smtClean="0"/>
              <a:t>Há tecnologia de Parceria na UFC Universidade do Ceará para produção de </a:t>
            </a:r>
          </a:p>
          <a:p>
            <a:pPr marL="101600" indent="0" algn="ctr">
              <a:buNone/>
            </a:pPr>
            <a:r>
              <a:rPr lang="pt-BR" dirty="0" err="1" smtClean="0"/>
              <a:t>Bio</a:t>
            </a:r>
            <a:r>
              <a:rPr lang="pt-BR" dirty="0" smtClean="0"/>
              <a:t> -querosene para aviação </a:t>
            </a:r>
          </a:p>
          <a:p>
            <a:pPr marL="101600" indent="0" algn="ctr">
              <a:buNone/>
            </a:pPr>
            <a:r>
              <a:rPr lang="pt-BR" sz="800" dirty="0">
                <a:hlinkClick r:id="rId2"/>
              </a:rPr>
              <a:t>https://</a:t>
            </a:r>
            <a:r>
              <a:rPr lang="pt-BR" sz="800" dirty="0" smtClean="0">
                <a:hlinkClick r:id="rId2"/>
              </a:rPr>
              <a:t>www.ufc.br/noticias/17279-ufc-apresenta-equipamentos-e-pesquisas-com-hidrogenio-verde-para-empresa-francesa-total-energies</a:t>
            </a:r>
            <a:r>
              <a:rPr lang="pt-BR" sz="800" dirty="0" smtClean="0"/>
              <a:t> </a:t>
            </a:r>
          </a:p>
          <a:p>
            <a:pPr marL="101600" indent="0" algn="ctr">
              <a:buNone/>
            </a:pP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Óleos Vegetais Hidratados – HVO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>
          <a:xfrm>
            <a:off x="412128" y="1826493"/>
            <a:ext cx="6022848" cy="4380931"/>
          </a:xfrm>
        </p:spPr>
        <p:txBody>
          <a:bodyPr/>
          <a:lstStyle/>
          <a:p>
            <a:pPr marL="101600" indent="0" algn="ctr">
              <a:buNone/>
            </a:pPr>
            <a:r>
              <a:rPr lang="pt-BR" dirty="0" smtClean="0"/>
              <a:t>Hidrogenação de Gorduras</a:t>
            </a:r>
          </a:p>
          <a:p>
            <a:pPr marL="101600" indent="0" algn="ctr">
              <a:buNone/>
            </a:pPr>
            <a:r>
              <a:rPr lang="pt-BR" dirty="0" smtClean="0"/>
              <a:t>+</a:t>
            </a:r>
          </a:p>
          <a:p>
            <a:pPr marL="101600" indent="0" algn="ctr">
              <a:buNone/>
            </a:pPr>
            <a:r>
              <a:rPr lang="pt-BR" dirty="0" smtClean="0"/>
              <a:t>Óleos Vegetal, Gordura Animal, Resíduos de óleos </a:t>
            </a:r>
          </a:p>
          <a:p>
            <a:pPr marL="101600" indent="0" algn="ctr">
              <a:buNone/>
            </a:pPr>
            <a:r>
              <a:rPr lang="pt-BR" dirty="0" smtClean="0"/>
              <a:t>=&gt;  HVO</a:t>
            </a:r>
          </a:p>
          <a:p>
            <a:r>
              <a:rPr lang="pt-BR" dirty="0" smtClean="0"/>
              <a:t>Aditivo p/ Combustíveis</a:t>
            </a:r>
          </a:p>
          <a:p>
            <a:r>
              <a:rPr lang="pt-BR" dirty="0" smtClean="0"/>
              <a:t>Diesel Renovável  C/ Vantagens de neutralidade: enxofre e Aromáticos</a:t>
            </a:r>
          </a:p>
          <a:p>
            <a:r>
              <a:rPr lang="pt-BR" dirty="0" smtClean="0"/>
              <a:t>Custo de Produtividade Elevado</a:t>
            </a:r>
            <a:endParaRPr lang="pt-BR" dirty="0"/>
          </a:p>
          <a:p>
            <a:pPr marL="101600" indent="0">
              <a:buNone/>
            </a:pP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063" y="1877441"/>
            <a:ext cx="5250932" cy="438458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472305" y="1668485"/>
            <a:ext cx="5508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/>
              <a:t>Fonte: </a:t>
            </a:r>
            <a:r>
              <a:rPr lang="pt-BR" sz="1000" dirty="0">
                <a:hlinkClick r:id="rId3"/>
              </a:rPr>
              <a:t>https://www.educabras.com/ensino_medio/materia/quimica/aulas/hidrogenacao</a:t>
            </a:r>
            <a:r>
              <a:rPr lang="pt-BR" sz="1000" dirty="0" smtClean="0"/>
              <a:t> 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80627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40" y="1395007"/>
            <a:ext cx="3721994" cy="498219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782735" y="2111420"/>
            <a:ext cx="352733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Catálise enzimática como ferramenta na produção de biocombustíveis no Brasil:</a:t>
            </a:r>
          </a:p>
          <a:p>
            <a:r>
              <a:rPr lang="pt-BR" dirty="0"/>
              <a:t>Situação atual e perspectivas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Palavra Chave:</a:t>
            </a:r>
            <a:endParaRPr lang="pt-BR" dirty="0" smtClean="0"/>
          </a:p>
          <a:p>
            <a:pPr marL="285750" indent="-285750">
              <a:buFontTx/>
              <a:buChar char="-"/>
            </a:pPr>
            <a:r>
              <a:rPr lang="pt-BR" dirty="0" err="1" smtClean="0"/>
              <a:t>Biocatalise</a:t>
            </a:r>
            <a:endParaRPr lang="pt-BR" dirty="0" smtClean="0"/>
          </a:p>
          <a:p>
            <a:pPr marL="285750" indent="-285750">
              <a:buFontTx/>
              <a:buChar char="-"/>
            </a:pPr>
            <a:r>
              <a:rPr lang="pt-BR" dirty="0" err="1" smtClean="0"/>
              <a:t>Biorrefinaria</a:t>
            </a:r>
            <a:r>
              <a:rPr lang="pt-B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Etanol</a:t>
            </a:r>
          </a:p>
          <a:p>
            <a:pPr marL="285750" indent="-285750">
              <a:buFontTx/>
              <a:buChar char="-"/>
            </a:pPr>
            <a:r>
              <a:rPr lang="pt-BR" dirty="0" err="1" smtClean="0"/>
              <a:t>Biodiesil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Biogás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Hidrolise Enzimática</a:t>
            </a:r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r>
              <a:rPr lang="pt-BR" dirty="0" err="1" smtClean="0"/>
              <a:t>Quality</a:t>
            </a:r>
            <a:r>
              <a:rPr lang="pt-BR" dirty="0" smtClean="0"/>
              <a:t>: A2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Ano: </a:t>
            </a:r>
            <a:r>
              <a:rPr lang="pt-BR" dirty="0" smtClean="0"/>
              <a:t>2022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866775" y="185652"/>
            <a:ext cx="10144125" cy="83352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pt-BR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Catálise </a:t>
            </a:r>
            <a:r>
              <a:rPr lang="pt-BR" sz="2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Enzimática Como Ferramenta </a:t>
            </a:r>
            <a:r>
              <a:rPr lang="pt-BR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 </a:t>
            </a:r>
            <a:r>
              <a:rPr lang="pt-BR" sz="2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Produção </a:t>
            </a:r>
            <a:r>
              <a:rPr lang="pt-BR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 </a:t>
            </a:r>
            <a:r>
              <a:rPr lang="pt-BR" sz="2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Biocombustíveis </a:t>
            </a:r>
            <a:r>
              <a:rPr lang="pt-BR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 Brasil: Situação </a:t>
            </a:r>
            <a:r>
              <a:rPr lang="pt-BR" sz="2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Atual </a:t>
            </a:r>
            <a:r>
              <a:rPr lang="pt-BR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 </a:t>
            </a:r>
            <a:r>
              <a:rPr lang="pt-BR" sz="20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Perspectivas</a:t>
            </a:r>
            <a:endParaRPr lang="pt-BR" sz="20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8" name="Google Shape;102;p1"/>
          <p:cNvGrpSpPr/>
          <p:nvPr/>
        </p:nvGrpSpPr>
        <p:grpSpPr>
          <a:xfrm>
            <a:off x="11176000" y="93750"/>
            <a:ext cx="913382" cy="655550"/>
            <a:chOff x="810097" y="1501458"/>
            <a:chExt cx="3210553" cy="3210553"/>
          </a:xfrm>
        </p:grpSpPr>
        <p:pic>
          <p:nvPicPr>
            <p:cNvPr id="9" name="Google Shape;103;p1" descr="Mãos humanas Multiracial que fazem uma forma do coração imagens de stock royalty fre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0097" y="1501458"/>
              <a:ext cx="3210553" cy="3210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4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25261" y="2418903"/>
              <a:ext cx="1595607" cy="66232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3442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Alianças Estratégicas  - Lei N° 10.973/2004</a:t>
            </a:r>
            <a:br>
              <a:rPr lang="pt-BR" dirty="0" smtClean="0"/>
            </a:br>
            <a:r>
              <a:rPr lang="pt-BR" dirty="0" smtClean="0"/>
              <a:t>Catalisam Efetiva Extensão Produtivo às </a:t>
            </a:r>
            <a:r>
              <a:rPr lang="pt-BR" dirty="0" err="1" smtClean="0"/>
              <a:t>OSC’s</a:t>
            </a:r>
            <a:r>
              <a:rPr lang="pt-BR" dirty="0" smtClean="0"/>
              <a:t>  </a:t>
            </a:r>
            <a:endParaRPr lang="pt-BR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idx="3"/>
          </p:nvPr>
        </p:nvSpPr>
        <p:spPr>
          <a:xfrm>
            <a:off x="1295400" y="1828800"/>
            <a:ext cx="9599676" cy="641350"/>
          </a:xfrm>
        </p:spPr>
        <p:txBody>
          <a:bodyPr/>
          <a:lstStyle/>
          <a:p>
            <a:r>
              <a:rPr lang="pt-BR" b="0" dirty="0"/>
              <a:t>Fonte: </a:t>
            </a:r>
            <a:r>
              <a:rPr lang="pt-BR" b="0" dirty="0">
                <a:hlinkClick r:id="rId2"/>
              </a:rPr>
              <a:t>https://futuretransport.com.br/a-revolucao-do-hvo</a:t>
            </a:r>
            <a:r>
              <a:rPr lang="pt-BR" b="0" dirty="0" smtClean="0">
                <a:hlinkClick r:id="rId2"/>
              </a:rPr>
              <a:t>/</a:t>
            </a:r>
            <a:r>
              <a:rPr lang="pt-BR" b="0" dirty="0" smtClean="0"/>
              <a:t>  </a:t>
            </a:r>
            <a:endParaRPr lang="pt-BR" b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A revolução do HVO no transporte público de passageiros 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70150"/>
            <a:ext cx="97440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5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Biomassa </a:t>
            </a:r>
            <a:r>
              <a:rPr lang="pt-BR" dirty="0" err="1" smtClean="0"/>
              <a:t>MicroAlgas</a:t>
            </a:r>
            <a:r>
              <a:rPr lang="pt-BR" dirty="0" smtClean="0"/>
              <a:t> (BM) – Biocombustível 3G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/>
              <a:t>Método: Lipase Hidrolise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>
          <a:xfrm>
            <a:off x="982639" y="2279078"/>
            <a:ext cx="5040209" cy="4140384"/>
          </a:xfrm>
        </p:spPr>
        <p:txBody>
          <a:bodyPr/>
          <a:lstStyle/>
          <a:p>
            <a:r>
              <a:rPr lang="pt-BR" dirty="0" smtClean="0"/>
              <a:t>Biocombustível 3G</a:t>
            </a:r>
          </a:p>
          <a:p>
            <a:pPr lvl="1"/>
            <a:r>
              <a:rPr lang="pt-BR" dirty="0" smtClean="0"/>
              <a:t>Carboidratos</a:t>
            </a:r>
          </a:p>
          <a:p>
            <a:pPr lvl="1"/>
            <a:r>
              <a:rPr lang="pt-BR" dirty="0" err="1" smtClean="0"/>
              <a:t>TAG’s</a:t>
            </a:r>
            <a:endParaRPr lang="pt-BR" dirty="0" smtClean="0"/>
          </a:p>
          <a:p>
            <a:pPr marL="571500" lvl="1" indent="0">
              <a:buNone/>
            </a:pPr>
            <a:r>
              <a:rPr lang="pt-BR" dirty="0" smtClean="0"/>
              <a:t>+ Fermentação c/ Lipase + Hidrolise =&gt;</a:t>
            </a:r>
          </a:p>
          <a:p>
            <a:pPr marL="571500" lvl="1" indent="0">
              <a:buNone/>
            </a:pPr>
            <a:r>
              <a:rPr lang="pt-BR" dirty="0" smtClean="0"/>
              <a:t>Açucares Fermentáveis: Síntese Etanol</a:t>
            </a:r>
          </a:p>
          <a:p>
            <a:r>
              <a:rPr lang="pt-BR" dirty="0" smtClean="0"/>
              <a:t>Custo/Benefício c/ baixo teor de GEE</a:t>
            </a:r>
          </a:p>
          <a:p>
            <a:r>
              <a:rPr lang="pt-BR" dirty="0" smtClean="0"/>
              <a:t>Alta Viabilidade Ambiental -Contribui para tratamento da água residual </a:t>
            </a:r>
          </a:p>
          <a:p>
            <a:r>
              <a:rPr lang="pt-BR" dirty="0" smtClean="0"/>
              <a:t>Ideal para </a:t>
            </a:r>
            <a:r>
              <a:rPr lang="pt-BR" dirty="0" err="1" smtClean="0"/>
              <a:t>Biorrefinarias</a:t>
            </a:r>
            <a:r>
              <a:rPr lang="pt-BR" dirty="0" smtClean="0"/>
              <a:t> </a:t>
            </a:r>
          </a:p>
          <a:p>
            <a:endParaRPr lang="pt-BR" dirty="0"/>
          </a:p>
          <a:p>
            <a:pPr marL="571500" lvl="1" indent="0">
              <a:buNone/>
            </a:pP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Extração de Lipídios de Microalgas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 descr="Desenvolvimento do processo de extração de lipídios da biomassa de  microalgas marinhas UNIVERSIDADE DE SÃO PAULO ESCOLA DE ENGENHARIA DE  LORENA - PDF Download grá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29" y="2470150"/>
            <a:ext cx="4727448" cy="37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5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Enzimas com Potencial de Biocatalisadores</a:t>
            </a:r>
            <a:br>
              <a:rPr lang="pt-BR" dirty="0" smtClean="0"/>
            </a:br>
            <a:r>
              <a:rPr lang="pt-BR" dirty="0" smtClean="0"/>
              <a:t>Para de Combustível – Custo/Benefício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9" name="CaixaDeTexto 8"/>
          <p:cNvSpPr txBox="1"/>
          <p:nvPr/>
        </p:nvSpPr>
        <p:spPr>
          <a:xfrm>
            <a:off x="865494" y="5459104"/>
            <a:ext cx="10031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LNBR – Laboratório Nacional Brasileiro de Barretinaria </a:t>
            </a:r>
            <a:r>
              <a:rPr lang="pt-BR" dirty="0"/>
              <a:t>e Centro Nacional de Pesquisa em Energia e Materiais </a:t>
            </a:r>
            <a:r>
              <a:rPr lang="pt-BR" dirty="0" smtClean="0"/>
              <a:t>- CNPEM </a:t>
            </a:r>
          </a:p>
          <a:p>
            <a:pPr algn="ctr"/>
            <a:r>
              <a:rPr lang="pt-BR" dirty="0" err="1" smtClean="0"/>
              <a:t>Patentiou</a:t>
            </a:r>
            <a:r>
              <a:rPr lang="pt-BR" dirty="0" smtClean="0"/>
              <a:t> </a:t>
            </a:r>
            <a:r>
              <a:rPr lang="pt-BR" dirty="0" err="1" smtClean="0"/>
              <a:t>Trichoderma</a:t>
            </a:r>
            <a:r>
              <a:rPr lang="pt-BR" dirty="0" smtClean="0"/>
              <a:t> </a:t>
            </a:r>
            <a:r>
              <a:rPr lang="pt-BR" dirty="0" err="1" smtClean="0"/>
              <a:t>Reesei</a:t>
            </a:r>
            <a:r>
              <a:rPr lang="pt-BR" dirty="0" smtClean="0"/>
              <a:t> =&gt; Coquetel Enzimático Ativo  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5" y="2183841"/>
            <a:ext cx="11441374" cy="268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4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Enzimas com Potencial de Biocatalisadores</a:t>
            </a:r>
            <a:br>
              <a:rPr lang="pt-BR" dirty="0" smtClean="0"/>
            </a:br>
            <a:r>
              <a:rPr lang="pt-BR" dirty="0" smtClean="0"/>
              <a:t>Para de Combustível – Custo/Benefício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00" y="1738028"/>
            <a:ext cx="11852304" cy="43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how to make free gas from leaves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039" y="2527776"/>
            <a:ext cx="5556955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rticle-imgs.scribdassets.com/3b1c43bxts7o1b0z/images/file0ANPLXH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27777"/>
            <a:ext cx="4119441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220203" y="5774902"/>
            <a:ext cx="4119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hlinkClick r:id="rId4"/>
              </a:rPr>
              <a:t>https://</a:t>
            </a:r>
            <a:r>
              <a:rPr lang="pt-BR" sz="800" dirty="0" smtClean="0">
                <a:hlinkClick r:id="rId4"/>
              </a:rPr>
              <a:t>pt.scribd.com/article/450614605/Biogas-Creating-Power-From-Waste</a:t>
            </a:r>
            <a:r>
              <a:rPr lang="pt-BR" sz="800" dirty="0" smtClean="0"/>
              <a:t> 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62730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Biomassa Pirolise Design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00" y="1665860"/>
            <a:ext cx="6820549" cy="44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9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93712"/>
            <a:ext cx="4460080" cy="37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Preparação Lipase – </a:t>
            </a:r>
            <a:r>
              <a:rPr lang="pt-BR" dirty="0" err="1" smtClean="0"/>
              <a:t>Novozines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Biocatalizadores p/ Biocombustível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Na China: Utiliza-se Imobilizante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 smtClean="0"/>
              <a:t>Enzimas Imobilizante</a:t>
            </a:r>
            <a:endParaRPr lang="pt-BR" dirty="0"/>
          </a:p>
          <a:p>
            <a:pPr lvl="1"/>
            <a:r>
              <a:rPr lang="pt-BR" dirty="0" smtClean="0"/>
              <a:t>Facilidade de Recuperação</a:t>
            </a:r>
          </a:p>
          <a:p>
            <a:pPr lvl="1"/>
            <a:r>
              <a:rPr lang="pt-BR" dirty="0" smtClean="0"/>
              <a:t>Reciclagem / Reutilização</a:t>
            </a:r>
            <a:endParaRPr lang="pt-BR" dirty="0"/>
          </a:p>
          <a:p>
            <a:pPr lvl="1"/>
            <a:r>
              <a:rPr lang="pt-BR" dirty="0" smtClean="0"/>
              <a:t>Redução de Consumo de Água</a:t>
            </a:r>
          </a:p>
          <a:p>
            <a:pPr lvl="1"/>
            <a:r>
              <a:rPr lang="pt-BR" dirty="0" smtClean="0"/>
              <a:t>Compatibilidade Ambiental</a:t>
            </a:r>
          </a:p>
          <a:p>
            <a:pPr lvl="1"/>
            <a:r>
              <a:rPr lang="pt-BR" dirty="0" smtClean="0"/>
              <a:t>Processo Contínuo</a:t>
            </a:r>
          </a:p>
          <a:p>
            <a:r>
              <a:rPr lang="pt-BR" dirty="0" smtClean="0"/>
              <a:t>Podendo melhorar a atividade enzimática 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231" y="2279695"/>
            <a:ext cx="5252533" cy="3448292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2324098" y="1226935"/>
            <a:ext cx="7543640" cy="11606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Ação Social Inventiva - Disciplina PPGB 09</a:t>
            </a:r>
          </a:p>
          <a:p>
            <a:pPr algn="ctr"/>
            <a:r>
              <a:rPr lang="pt-B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Pirólise, Gaseificação e Combustão da Biomassa </a:t>
            </a:r>
            <a:r>
              <a:rPr lang="pt-B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121001" y="2321695"/>
            <a:ext cx="6061632" cy="4381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2400" b="1" dirty="0" err="1">
                <a:solidFill>
                  <a:srgbClr val="FF0000"/>
                </a:solidFill>
              </a:rPr>
              <a:t>PPGBiocomb</a:t>
            </a:r>
            <a:r>
              <a:rPr lang="pt-BR" sz="2400" b="1" dirty="0">
                <a:solidFill>
                  <a:srgbClr val="FF0000"/>
                </a:solidFill>
              </a:rPr>
              <a:t>: Pirólise Termoquímico da Biomassa, constructo ambientes produtivos Bioenergia, Biocombustível, Biotecnologia em Extensão à </a:t>
            </a:r>
            <a:r>
              <a:rPr lang="pt-BR" sz="2400" b="1" dirty="0" err="1">
                <a:solidFill>
                  <a:srgbClr val="FF0000"/>
                </a:solidFill>
              </a:rPr>
              <a:t>Hotspots</a:t>
            </a:r>
            <a:r>
              <a:rPr lang="pt-BR" sz="2400" b="1" dirty="0">
                <a:solidFill>
                  <a:srgbClr val="FF0000"/>
                </a:solidFill>
              </a:rPr>
              <a:t> na Sistematização de Arranjos de Cadeia Produtiva de Bioeconomica Popular Solidária – Art. 19. Lei n° 10.973/04, art. 22. Lei n° 13.243/16.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39950" y="384144"/>
            <a:ext cx="79205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2000" b="1" dirty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UNIVERSIDADE FEDERAL DOS VALES DO JEQUITINHONHA E MUCURI</a:t>
            </a:r>
            <a:endParaRPr lang="pt-BR" sz="2000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pt-BR" sz="2000" b="1" dirty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UNIVERSIDADE FEDERAL DE UBERLÂNDIA PPGBIOCOMB </a:t>
            </a:r>
            <a:endParaRPr lang="pt-BR" sz="20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563628" y="5813362"/>
            <a:ext cx="235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Hermano da Silveira</a:t>
            </a:r>
          </a:p>
        </p:txBody>
      </p:sp>
      <p:pic>
        <p:nvPicPr>
          <p:cNvPr id="6" name="Imagem 5"/>
          <p:cNvPicPr/>
          <p:nvPr/>
        </p:nvPicPr>
        <p:blipFill>
          <a:blip r:embed="rId3"/>
          <a:stretch/>
        </p:blipFill>
        <p:spPr>
          <a:xfrm>
            <a:off x="10357027" y="6267936"/>
            <a:ext cx="859718" cy="323363"/>
          </a:xfrm>
          <a:prstGeom prst="rect">
            <a:avLst/>
          </a:prstGeom>
          <a:ln>
            <a:noFill/>
          </a:ln>
        </p:spPr>
      </p:pic>
      <p:pic>
        <p:nvPicPr>
          <p:cNvPr id="23" name="Google Shape;9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599" y="93751"/>
            <a:ext cx="1739901" cy="132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102;p1"/>
          <p:cNvGrpSpPr/>
          <p:nvPr/>
        </p:nvGrpSpPr>
        <p:grpSpPr>
          <a:xfrm>
            <a:off x="10972800" y="93750"/>
            <a:ext cx="1014982" cy="796642"/>
            <a:chOff x="810097" y="1501458"/>
            <a:chExt cx="3210553" cy="3210553"/>
          </a:xfrm>
        </p:grpSpPr>
        <p:pic>
          <p:nvPicPr>
            <p:cNvPr id="25" name="Google Shape;103;p1" descr="Mãos humanas Multiracial que fazem uma forma do coração imagens de stock royalty fre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0097" y="1501458"/>
              <a:ext cx="3210553" cy="3210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04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25261" y="2418903"/>
              <a:ext cx="1595607" cy="6623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CaixaDeTexto 29"/>
          <p:cNvSpPr txBox="1"/>
          <p:nvPr/>
        </p:nvSpPr>
        <p:spPr>
          <a:xfrm>
            <a:off x="381000" y="5905695"/>
            <a:ext cx="809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6"/>
              </a:rPr>
              <a:t>http://www.proceedings.scielo.br/scielo.php?pid=MSC0000000022002000200060&amp;script=sci_arttext</a:t>
            </a:r>
            <a:r>
              <a:rPr lang="pt-B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88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5000">
        <p14:flythrough/>
      </p:transition>
    </mc:Choice>
    <mc:Fallback xmlns="">
      <p:transition advClick="0" advTm="5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3" name="Retângulo 2"/>
          <p:cNvSpPr/>
          <p:nvPr/>
        </p:nvSpPr>
        <p:spPr>
          <a:xfrm>
            <a:off x="3048000" y="2197894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i="1" dirty="0">
                <a:solidFill>
                  <a:srgbClr val="6F6F6F"/>
                </a:solidFill>
                <a:latin typeface="Open Sans"/>
              </a:rPr>
              <a:t>A Política Nacional de Resíduos Sólidos prevê a prevenção e a redução na geração de resíduos, tendo como proposta a prática de hábitos de consumo sustentável e um conjunto de instrumentos para propiciar o aumento da reciclagem e da reutilização dos resíduos sólidos (aquilo que tem valor econômico e pode ser reciclado ou reaproveitado) e a destinação ambientalmente adequada dos rejeitos (aquilo que não pode ser reciclado ou reutilizado).</a:t>
            </a:r>
          </a:p>
          <a:p>
            <a:r>
              <a:rPr lang="pt-BR" i="1" dirty="0">
                <a:solidFill>
                  <a:srgbClr val="6F6F6F"/>
                </a:solidFill>
                <a:latin typeface="Open Sans"/>
              </a:rPr>
              <a:t>Institui a responsabilidade compartilhada dos geradores de resíduos: dos fabricantes, importadores, distribuidores, comerciantes, o cidadão e titulares de serviços de manejo dos resíduos sólidos urbanos na Logística Reversa dos resíduos e embalagens pós-consumo (Planalto, 2010).</a:t>
            </a:r>
          </a:p>
        </p:txBody>
      </p:sp>
    </p:spTree>
    <p:extLst>
      <p:ext uri="{BB962C8B-B14F-4D97-AF65-F5344CB8AC3E}">
        <p14:creationId xmlns:p14="http://schemas.microsoft.com/office/powerpoint/2010/main" val="174052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22" y="2065095"/>
            <a:ext cx="8485228" cy="35623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76622" y="985595"/>
            <a:ext cx="8485227" cy="11430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1400" b="0" dirty="0" smtClean="0">
                <a:solidFill>
                  <a:schemeClr val="accent6"/>
                </a:solidFill>
              </a:rPr>
              <a:t>Gás </a:t>
            </a:r>
            <a:r>
              <a:rPr lang="pt-BR" sz="1400" b="0" dirty="0" err="1" smtClean="0">
                <a:solidFill>
                  <a:schemeClr val="accent6"/>
                </a:solidFill>
              </a:rPr>
              <a:t>Biometáno</a:t>
            </a:r>
            <a:r>
              <a:rPr lang="pt-BR" sz="1400" b="0" dirty="0">
                <a:solidFill>
                  <a:schemeClr val="accent6"/>
                </a:solidFill>
              </a:rPr>
              <a:t> </a:t>
            </a:r>
            <a:r>
              <a:rPr lang="pt-BR" sz="1400" b="0" dirty="0" smtClean="0">
                <a:solidFill>
                  <a:schemeClr val="accent6"/>
                </a:solidFill>
              </a:rPr>
              <a:t>em Sistema de Fontes Concatenadas</a:t>
            </a:r>
            <a:r>
              <a:rPr lang="pt-BR" sz="1400" b="0" dirty="0" smtClean="0">
                <a:solidFill>
                  <a:schemeClr val="accent6"/>
                </a:solidFill>
              </a:rPr>
              <a:t/>
            </a:r>
            <a:br>
              <a:rPr lang="pt-BR" sz="1400" b="0" dirty="0" smtClean="0">
                <a:solidFill>
                  <a:schemeClr val="accent6"/>
                </a:solidFill>
              </a:rPr>
            </a:br>
            <a:r>
              <a:rPr lang="pt-BR" sz="1400" b="0" dirty="0" smtClean="0">
                <a:solidFill>
                  <a:schemeClr val="accent6"/>
                </a:solidFill>
              </a:rPr>
              <a:t>Identifica </a:t>
            </a:r>
            <a:r>
              <a:rPr lang="pt-BR" sz="1400" b="0" dirty="0" smtClean="0">
                <a:solidFill>
                  <a:schemeClr val="accent6"/>
                </a:solidFill>
              </a:rPr>
              <a:t>de </a:t>
            </a:r>
            <a:r>
              <a:rPr lang="pt-BR" sz="1400" b="0" dirty="0" err="1" smtClean="0">
                <a:solidFill>
                  <a:schemeClr val="accent6"/>
                </a:solidFill>
              </a:rPr>
              <a:t>Hotspots</a:t>
            </a:r>
            <a:r>
              <a:rPr lang="pt-BR" sz="1400" b="0" dirty="0" smtClean="0">
                <a:solidFill>
                  <a:schemeClr val="accent6"/>
                </a:solidFill>
              </a:rPr>
              <a:t> na </a:t>
            </a:r>
            <a:r>
              <a:rPr lang="pt-BR" sz="1400" b="0" dirty="0" smtClean="0">
                <a:solidFill>
                  <a:schemeClr val="accent6"/>
                </a:solidFill>
              </a:rPr>
              <a:t>Cadeia de </a:t>
            </a:r>
            <a:r>
              <a:rPr lang="pt-BR" sz="1400" b="0" dirty="0" smtClean="0">
                <a:solidFill>
                  <a:schemeClr val="accent6"/>
                </a:solidFill>
              </a:rPr>
              <a:t>Bioenergia / </a:t>
            </a:r>
            <a:r>
              <a:rPr lang="pt-BR" sz="1400" b="0" dirty="0" err="1" smtClean="0">
                <a:solidFill>
                  <a:schemeClr val="accent6"/>
                </a:solidFill>
              </a:rPr>
              <a:t>Bioeconomia</a:t>
            </a:r>
            <a:r>
              <a:rPr lang="pt-BR" sz="1400" b="0" dirty="0" smtClean="0">
                <a:solidFill>
                  <a:schemeClr val="accent6"/>
                </a:solidFill>
              </a:rPr>
              <a:t> Popular Solidária </a:t>
            </a:r>
            <a:endParaRPr lang="pt-BR" sz="1400" b="0" dirty="0">
              <a:solidFill>
                <a:schemeClr val="accent6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66750" y="1914525"/>
            <a:ext cx="11450393" cy="4114800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Introdução</a:t>
            </a:r>
          </a:p>
          <a:p>
            <a:r>
              <a:rPr lang="pt-BR" b="1" dirty="0" smtClean="0">
                <a:solidFill>
                  <a:srgbClr val="FF0000"/>
                </a:solidFill>
              </a:rPr>
              <a:t>Objetivo Geral</a:t>
            </a:r>
          </a:p>
          <a:p>
            <a:r>
              <a:rPr lang="pt-BR" b="1" dirty="0" smtClean="0">
                <a:solidFill>
                  <a:srgbClr val="FF0000"/>
                </a:solidFill>
              </a:rPr>
              <a:t>Metodologia </a:t>
            </a:r>
          </a:p>
          <a:p>
            <a:r>
              <a:rPr lang="pt-BR" b="1" dirty="0" smtClean="0">
                <a:solidFill>
                  <a:srgbClr val="FF0000"/>
                </a:solidFill>
              </a:rPr>
              <a:t>Resultado Esperado</a:t>
            </a:r>
          </a:p>
          <a:p>
            <a:r>
              <a:rPr lang="pt-BR" b="1" dirty="0" smtClean="0">
                <a:solidFill>
                  <a:srgbClr val="FF0000"/>
                </a:solidFill>
              </a:rPr>
              <a:t>Conclusão </a:t>
            </a:r>
          </a:p>
          <a:p>
            <a:r>
              <a:rPr lang="pt-BR" b="1" dirty="0" smtClean="0">
                <a:solidFill>
                  <a:srgbClr val="FF0000"/>
                </a:solidFill>
              </a:rPr>
              <a:t>Considerações Finais</a:t>
            </a:r>
          </a:p>
          <a:p>
            <a:r>
              <a:rPr lang="pt-BR" b="1" dirty="0" smtClean="0">
                <a:solidFill>
                  <a:srgbClr val="FF0000"/>
                </a:solidFill>
              </a:rPr>
              <a:t>Identificação de </a:t>
            </a:r>
            <a:r>
              <a:rPr lang="pt-BR" b="1" dirty="0" err="1" smtClean="0">
                <a:solidFill>
                  <a:srgbClr val="FF0000"/>
                </a:solidFill>
              </a:rPr>
              <a:t>Hotspots</a:t>
            </a:r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Referencial </a:t>
            </a:r>
            <a:r>
              <a:rPr lang="pt-BR" b="1" dirty="0" smtClean="0">
                <a:solidFill>
                  <a:srgbClr val="FF0000"/>
                </a:solidFill>
              </a:rPr>
              <a:t>Teórico: ODS / ONU -&gt; Determinantes SUS –&gt; Lei n° 8080/90 e Lei n° 8.142/90.</a:t>
            </a:r>
            <a:endParaRPr lang="pt-BR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FF0000"/>
              </a:solidFill>
            </a:endParaRPr>
          </a:p>
        </p:txBody>
      </p:sp>
      <p:grpSp>
        <p:nvGrpSpPr>
          <p:cNvPr id="6" name="Google Shape;102;p1"/>
          <p:cNvGrpSpPr/>
          <p:nvPr/>
        </p:nvGrpSpPr>
        <p:grpSpPr>
          <a:xfrm>
            <a:off x="11176000" y="93750"/>
            <a:ext cx="913382" cy="655550"/>
            <a:chOff x="810097" y="1501458"/>
            <a:chExt cx="3210553" cy="3210553"/>
          </a:xfrm>
        </p:grpSpPr>
        <p:pic>
          <p:nvPicPr>
            <p:cNvPr id="7" name="Google Shape;103;p1" descr="Mãos humanas Multiracial que fazem uma forma do coração imagens de stock royalty fre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0097" y="1501458"/>
              <a:ext cx="3210553" cy="3210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04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25261" y="2418903"/>
              <a:ext cx="1595607" cy="6623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ítulo 1"/>
          <p:cNvSpPr txBox="1">
            <a:spLocks/>
          </p:cNvSpPr>
          <p:nvPr/>
        </p:nvSpPr>
        <p:spPr>
          <a:xfrm>
            <a:off x="1458846" y="295948"/>
            <a:ext cx="96012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2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Biogás / </a:t>
            </a:r>
            <a:r>
              <a:rPr lang="pt-BR" sz="3200" b="1" dirty="0" err="1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Biometano</a:t>
            </a:r>
            <a:r>
              <a:rPr lang="pt-BR" sz="32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sz="32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 Hidrocarbonetos</a:t>
            </a:r>
            <a:r>
              <a:rPr lang="pt-BR" sz="32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sz="32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BR" sz="32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pt-BR" sz="3200" b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pt-BR" sz="32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69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5000">
        <p14:flythrough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0902" y="2416029"/>
            <a:ext cx="10581314" cy="382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0902" y="124073"/>
            <a:ext cx="10581314" cy="2387600"/>
          </a:xfrm>
        </p:spPr>
        <p:txBody>
          <a:bodyPr>
            <a:no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Sistematização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Parcerias </a:t>
            </a:r>
            <a:r>
              <a:rPr lang="pt-BR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Autopoiese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OSC Oika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Transição do Lixo RSU p/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Biocombustível Renovável </a:t>
            </a:r>
            <a:r>
              <a:rPr lang="pt-BR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Bioeconomia</a:t>
            </a:r>
            <a:r>
              <a:rPr lang="pt-BR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Popular </a:t>
            </a:r>
            <a:r>
              <a:rPr lang="pt-BR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Solidária, Manufatura de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Autônoma</a:t>
            </a:r>
            <a:r>
              <a:rPr lang="pt-B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Justiça à </a:t>
            </a:r>
            <a:r>
              <a:rPr lang="pt-BR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Sociobiodiversidade</a:t>
            </a:r>
            <a:r>
              <a:rPr lang="pt-B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 </a:t>
            </a:r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Vida</a:t>
            </a:r>
            <a:r>
              <a:rPr lang="pt-B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</a:t>
            </a:r>
            <a:br>
              <a:rPr lang="pt-B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0902" y="1487480"/>
            <a:ext cx="9144000" cy="1655762"/>
          </a:xfrm>
        </p:spPr>
        <p:txBody>
          <a:bodyPr>
            <a:normAutofit fontScale="62500" lnSpcReduction="20000"/>
          </a:bodyPr>
          <a:lstStyle/>
          <a:p>
            <a:pPr algn="l"/>
            <a:endParaRPr lang="pt-BR" dirty="0"/>
          </a:p>
          <a:p>
            <a:pPr algn="l"/>
            <a:r>
              <a:rPr lang="pt-BR" dirty="0"/>
              <a:t>Hermano da </a:t>
            </a:r>
            <a:r>
              <a:rPr lang="pt-BR" dirty="0" smtClean="0"/>
              <a:t>Silveira =&gt; Modelo de Gestão Participativo</a:t>
            </a:r>
            <a:endParaRPr lang="pt-BR" dirty="0"/>
          </a:p>
          <a:p>
            <a:pPr algn="l"/>
            <a:r>
              <a:rPr lang="pt-BR" dirty="0">
                <a:solidFill>
                  <a:srgbClr val="FF0000"/>
                </a:solidFill>
              </a:rPr>
              <a:t>Oika Tecnologia &amp; Inovação + Plataforma </a:t>
            </a:r>
            <a:r>
              <a:rPr lang="pt-BR" dirty="0" smtClean="0">
                <a:solidFill>
                  <a:srgbClr val="FF0000"/>
                </a:solidFill>
              </a:rPr>
              <a:t>MROSC + </a:t>
            </a:r>
            <a:r>
              <a:rPr lang="pt-BR" dirty="0" err="1" smtClean="0">
                <a:solidFill>
                  <a:srgbClr val="FF0000"/>
                </a:solidFill>
              </a:rPr>
              <a:t>PPGBio</a:t>
            </a:r>
            <a:r>
              <a:rPr lang="pt-BR" dirty="0" err="1" smtClean="0">
                <a:solidFill>
                  <a:srgbClr val="FF0000"/>
                </a:solidFill>
              </a:rPr>
              <a:t>comb</a:t>
            </a:r>
            <a:endParaRPr lang="pt-BR" dirty="0">
              <a:solidFill>
                <a:srgbClr val="FF0000"/>
              </a:solidFill>
            </a:endParaRPr>
          </a:p>
          <a:p>
            <a:pPr algn="l"/>
            <a:r>
              <a:rPr lang="pt-BR" b="1" dirty="0"/>
              <a:t>Extensão Interinstitucional: PPG </a:t>
            </a:r>
            <a:r>
              <a:rPr lang="pt-BR" b="1" dirty="0" err="1"/>
              <a:t>Biocomb</a:t>
            </a:r>
            <a:r>
              <a:rPr lang="pt-BR" b="1" dirty="0"/>
              <a:t> UFU / UFVJM / IPBEN</a:t>
            </a:r>
          </a:p>
        </p:txBody>
      </p:sp>
    </p:spTree>
    <p:extLst>
      <p:ext uri="{BB962C8B-B14F-4D97-AF65-F5344CB8AC3E}">
        <p14:creationId xmlns:p14="http://schemas.microsoft.com/office/powerpoint/2010/main" val="405112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5000">
        <p14:flythrough/>
      </p:transition>
    </mc:Choice>
    <mc:Fallback xmlns="">
      <p:transition advClick="0" advTm="5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Sinergia de Grupos  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dirty="0" smtClean="0"/>
              <a:t>Faz Proposição de Grupos de Estudos Integrados 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532262" y="5650173"/>
            <a:ext cx="1003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Açucares + Microalgas =&gt;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524000"/>
            <a:ext cx="4081400" cy="339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79" y="1687877"/>
            <a:ext cx="8962641" cy="45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000" b="1" dirty="0" smtClean="0">
                <a:solidFill>
                  <a:schemeClr val="accent6"/>
                </a:solidFill>
              </a:rPr>
              <a:t>Conversão da Biomassa</a:t>
            </a:r>
            <a:br>
              <a:rPr lang="pt-BR" sz="2000" b="1" dirty="0" smtClean="0">
                <a:solidFill>
                  <a:schemeClr val="accent6"/>
                </a:solidFill>
              </a:rPr>
            </a:br>
            <a:r>
              <a:rPr lang="pt-BR" sz="2000" b="1" dirty="0" smtClean="0">
                <a:solidFill>
                  <a:schemeClr val="accent6"/>
                </a:solidFill>
              </a:rPr>
              <a:t>Sistema de Rota de Biocombustíveis Concatenadas</a:t>
            </a:r>
            <a:br>
              <a:rPr lang="pt-BR" sz="2000" b="1" dirty="0" smtClean="0">
                <a:solidFill>
                  <a:schemeClr val="accent6"/>
                </a:solidFill>
              </a:rPr>
            </a:br>
            <a:endParaRPr lang="pt-BR" sz="2000" b="1" dirty="0">
              <a:solidFill>
                <a:schemeClr val="accent6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55" y="1656813"/>
            <a:ext cx="8979794" cy="456699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6199" y="76200"/>
            <a:ext cx="8313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6"/>
                </a:solidFill>
              </a:rPr>
              <a:t>Metodologia Tecnológica de Processos – Conversão da </a:t>
            </a:r>
            <a:r>
              <a:rPr lang="pt-BR" dirty="0" smtClean="0">
                <a:solidFill>
                  <a:schemeClr val="accent6"/>
                </a:solidFill>
              </a:rPr>
              <a:t>Biomassa Energética – Rota Bioquímica</a:t>
            </a:r>
            <a:endParaRPr lang="pt-BR" dirty="0">
              <a:solidFill>
                <a:schemeClr val="accent6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1259342" y="19928"/>
            <a:ext cx="913382" cy="655550"/>
            <a:chOff x="11176000" y="93750"/>
            <a:chExt cx="913382" cy="655550"/>
          </a:xfrm>
        </p:grpSpPr>
        <p:grpSp>
          <p:nvGrpSpPr>
            <p:cNvPr id="7" name="Google Shape;102;p1"/>
            <p:cNvGrpSpPr/>
            <p:nvPr/>
          </p:nvGrpSpPr>
          <p:grpSpPr>
            <a:xfrm>
              <a:off x="11176000" y="93750"/>
              <a:ext cx="913382" cy="655550"/>
              <a:chOff x="810097" y="1501458"/>
              <a:chExt cx="3210553" cy="3210553"/>
            </a:xfrm>
          </p:grpSpPr>
          <p:pic>
            <p:nvPicPr>
              <p:cNvPr id="9" name="Google Shape;103;p1" descr="Mãos humanas Multiracial que fazem uma forma do coração imagens de stock royalty fre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10097" y="1501458"/>
                <a:ext cx="3210553" cy="32105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104;p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625261" y="2418903"/>
                <a:ext cx="1595607" cy="662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" name="Google Shape;117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40292" y="423459"/>
              <a:ext cx="187363" cy="1147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aixaDeTexto 2"/>
          <p:cNvSpPr txBox="1"/>
          <p:nvPr/>
        </p:nvSpPr>
        <p:spPr>
          <a:xfrm>
            <a:off x="6617606" y="1190088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Em Análise</a:t>
            </a:r>
            <a:endParaRPr lang="pt-BR" dirty="0">
              <a:solidFill>
                <a:srgbClr val="FF0000"/>
              </a:solidFill>
            </a:endParaRPr>
          </a:p>
          <a:p>
            <a:pPr algn="ctr"/>
            <a:r>
              <a:rPr lang="pt-BR" dirty="0" smtClean="0">
                <a:solidFill>
                  <a:srgbClr val="FF0000"/>
                </a:solidFill>
              </a:rPr>
              <a:t>Rota Bioquímica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5000">
        <p14:flythrough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161925"/>
            <a:ext cx="9601200" cy="1143000"/>
          </a:xfrm>
        </p:spPr>
        <p:txBody>
          <a:bodyPr/>
          <a:lstStyle/>
          <a:p>
            <a:pPr algn="ctr"/>
            <a:r>
              <a:rPr lang="pt-BR" dirty="0" smtClean="0"/>
              <a:t>Biogás - </a:t>
            </a:r>
            <a:r>
              <a:rPr lang="pt-BR" dirty="0" err="1" smtClean="0"/>
              <a:t>Biometano</a:t>
            </a:r>
            <a:r>
              <a:rPr lang="pt-BR" dirty="0" smtClean="0"/>
              <a:t> Hidrocarbonetos </a:t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 err="1"/>
              <a:t>CiBiogás</a:t>
            </a:r>
            <a:r>
              <a:rPr lang="pt-BR" dirty="0"/>
              <a:t>, 2020)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830" y="1233136"/>
            <a:ext cx="1814769" cy="4710465"/>
          </a:xfrm>
          <a:prstGeom prst="rect">
            <a:avLst/>
          </a:prstGeom>
        </p:spPr>
      </p:pic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idx="2"/>
          </p:nvPr>
        </p:nvSpPr>
        <p:spPr>
          <a:xfrm>
            <a:off x="949234" y="1233136"/>
            <a:ext cx="8020593" cy="4710465"/>
          </a:xfrm>
        </p:spPr>
        <p:txBody>
          <a:bodyPr/>
          <a:lstStyle/>
          <a:p>
            <a:pPr lvl="0"/>
            <a:r>
              <a:rPr lang="pt-BR" dirty="0" smtClean="0"/>
              <a:t>Criação e estímulo do Programa </a:t>
            </a:r>
            <a:r>
              <a:rPr lang="pt-BR" dirty="0"/>
              <a:t>Novo Mercado de Gás, </a:t>
            </a:r>
            <a:r>
              <a:rPr lang="pt-BR" dirty="0" err="1" smtClean="0"/>
              <a:t>biometano</a:t>
            </a:r>
            <a:r>
              <a:rPr lang="pt-BR" dirty="0" smtClean="0"/>
              <a:t> </a:t>
            </a:r>
            <a:r>
              <a:rPr lang="pt-BR" dirty="0"/>
              <a:t>no </a:t>
            </a:r>
            <a:r>
              <a:rPr lang="pt-BR" dirty="0" smtClean="0"/>
              <a:t>Brasil</a:t>
            </a:r>
          </a:p>
          <a:p>
            <a:pPr lvl="0"/>
            <a:r>
              <a:rPr lang="pt-BR" dirty="0" smtClean="0"/>
              <a:t>Matérias-primas diversas de baixo custo: resíduos </a:t>
            </a:r>
            <a:r>
              <a:rPr lang="pt-BR" dirty="0"/>
              <a:t>urbanos, agrícolas, pecuários, animais ou </a:t>
            </a:r>
            <a:r>
              <a:rPr lang="pt-BR" dirty="0" smtClean="0"/>
              <a:t>industriais. </a:t>
            </a:r>
            <a:endParaRPr lang="pt-BR" dirty="0"/>
          </a:p>
          <a:p>
            <a:pPr lvl="0"/>
            <a:r>
              <a:rPr lang="pt-BR" dirty="0"/>
              <a:t>Efluentes de indústrias de processamento de alimentos </a:t>
            </a:r>
            <a:r>
              <a:rPr lang="pt-BR" dirty="0" smtClean="0"/>
              <a:t>com altas </a:t>
            </a:r>
            <a:r>
              <a:rPr lang="pt-BR" dirty="0"/>
              <a:t>concentrações de proteínas, carboidratos e/ou </a:t>
            </a:r>
            <a:r>
              <a:rPr lang="pt-BR" dirty="0" smtClean="0"/>
              <a:t>lipídios,</a:t>
            </a:r>
            <a:endParaRPr lang="pt-BR" dirty="0"/>
          </a:p>
          <a:p>
            <a:r>
              <a:rPr lang="pt-BR" sz="2200" dirty="0" smtClean="0"/>
              <a:t>Efluentes de Laticínios</a:t>
            </a:r>
            <a:r>
              <a:rPr lang="pt-BR" sz="2200" dirty="0"/>
              <a:t>, matadouros, indústria de processamento de mandioca, óleo comestível e </a:t>
            </a:r>
            <a:r>
              <a:rPr lang="pt-BR" sz="2200" dirty="0" smtClean="0"/>
              <a:t>refinarias </a:t>
            </a:r>
            <a:r>
              <a:rPr lang="pt-BR" sz="2200" dirty="0"/>
              <a:t>de </a:t>
            </a:r>
            <a:r>
              <a:rPr lang="pt-BR" sz="2200" dirty="0" smtClean="0"/>
              <a:t>gordura –acrescenta-se</a:t>
            </a:r>
            <a:r>
              <a:rPr lang="pt-BR" sz="2200" dirty="0" smtClean="0">
                <a:solidFill>
                  <a:srgbClr val="FF0000"/>
                </a:solidFill>
              </a:rPr>
              <a:t>, esgoto, esterco de vaca</a:t>
            </a:r>
            <a:r>
              <a:rPr lang="pt-BR" sz="2200" dirty="0" smtClean="0"/>
              <a:t>. </a:t>
            </a:r>
            <a:endParaRPr lang="pt-BR" sz="2200" dirty="0"/>
          </a:p>
          <a:p>
            <a:pPr lvl="0"/>
            <a:r>
              <a:rPr lang="pt-BR" dirty="0"/>
              <a:t>Esses orgânicos </a:t>
            </a:r>
            <a:r>
              <a:rPr lang="pt-BR" dirty="0" smtClean="0"/>
              <a:t>podem </a:t>
            </a:r>
            <a:r>
              <a:rPr lang="pt-BR" dirty="0"/>
              <a:t>ser usados ​​na produção de biogás / </a:t>
            </a:r>
            <a:r>
              <a:rPr lang="pt-BR" dirty="0" err="1" smtClean="0"/>
              <a:t>biometano</a:t>
            </a:r>
            <a:r>
              <a:rPr lang="pt-BR" dirty="0" smtClean="0"/>
              <a:t> com vantagens de redução de poluição GEE.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18941" y="227111"/>
            <a:ext cx="3245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INTRODUÇÃO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973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Pesquisa Internet</a:t>
            </a:r>
            <a:br>
              <a:rPr lang="pt-BR" dirty="0" smtClean="0"/>
            </a:br>
            <a:r>
              <a:rPr lang="pt-BR" dirty="0" smtClean="0"/>
              <a:t> Composição do Biogás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800" y="1828800"/>
            <a:ext cx="9829800" cy="4114800"/>
          </a:xfrm>
        </p:spPr>
        <p:txBody>
          <a:bodyPr/>
          <a:lstStyle/>
          <a:p>
            <a:pPr marL="101600" indent="0">
              <a:buNone/>
            </a:pPr>
            <a:r>
              <a:rPr lang="pt-BR" dirty="0"/>
              <a:t>Biogás é a mistura de todos os gases produzidos durante a decomposição de resíduos </a:t>
            </a:r>
            <a:r>
              <a:rPr lang="pt-BR" dirty="0" smtClean="0"/>
              <a:t>orgânicos. Ocorre </a:t>
            </a:r>
            <a:r>
              <a:rPr lang="pt-BR" dirty="0"/>
              <a:t>em </a:t>
            </a:r>
            <a:r>
              <a:rPr lang="pt-BR" dirty="0" smtClean="0"/>
              <a:t>ambientes fechado – anaeróbios; desenvolve-se </a:t>
            </a:r>
            <a:r>
              <a:rPr lang="pt-BR" dirty="0"/>
              <a:t>micro-organismos anaeróbios que consomem os resíduos orgânicos e produzem o biogás.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EBD27-BCAF-4D34-9300-A32CCDA7B678}" type="slidenum">
              <a:rPr lang="pt-BR" smtClean="0"/>
              <a:t>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3073088"/>
            <a:ext cx="5439205" cy="3013387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639277" y="5789711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energiaebiogas.com.br/biogas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67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5000">
        <p14:flythrough/>
      </p:transition>
    </mc:Choice>
    <mc:Fallback xmlns="">
      <p:transition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Estudos de </a:t>
            </a:r>
            <a:r>
              <a:rPr lang="pt-BR" dirty="0" smtClean="0"/>
              <a:t>Aumento Rendimento</a:t>
            </a:r>
            <a:br>
              <a:rPr lang="pt-BR" dirty="0" smtClean="0"/>
            </a:br>
            <a:r>
              <a:rPr lang="pt-BR" dirty="0" smtClean="0"/>
              <a:t>Biogás </a:t>
            </a:r>
            <a:r>
              <a:rPr lang="pt-BR" dirty="0" smtClean="0"/>
              <a:t>/ </a:t>
            </a:r>
            <a:r>
              <a:rPr lang="pt-BR" dirty="0" err="1" smtClean="0"/>
              <a:t>Biometano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>
          <a:xfrm>
            <a:off x="1295399" y="1651379"/>
            <a:ext cx="9601199" cy="4292222"/>
          </a:xfrm>
        </p:spPr>
        <p:txBody>
          <a:bodyPr/>
          <a:lstStyle/>
          <a:p>
            <a:r>
              <a:rPr lang="pt-BR" sz="2400" dirty="0" smtClean="0"/>
              <a:t>Etapa </a:t>
            </a:r>
            <a:r>
              <a:rPr lang="pt-BR" sz="2400" dirty="0" smtClean="0"/>
              <a:t>prévia: hidrólise </a:t>
            </a:r>
            <a:r>
              <a:rPr lang="pt-BR" sz="2400" dirty="0"/>
              <a:t>enzimática, </a:t>
            </a:r>
            <a:r>
              <a:rPr lang="pt-BR" sz="2400" dirty="0" smtClean="0"/>
              <a:t>independente </a:t>
            </a:r>
            <a:r>
              <a:rPr lang="pt-BR" sz="2400" dirty="0"/>
              <a:t>de enzimas exógenas, </a:t>
            </a:r>
            <a:r>
              <a:rPr lang="pt-BR" sz="2400" dirty="0" smtClean="0"/>
              <a:t>podendo </a:t>
            </a:r>
            <a:r>
              <a:rPr lang="pt-BR" sz="2400" dirty="0" smtClean="0"/>
              <a:t>aumentam </a:t>
            </a:r>
            <a:r>
              <a:rPr lang="pt-BR" sz="2400" dirty="0"/>
              <a:t>a produção de </a:t>
            </a:r>
            <a:r>
              <a:rPr lang="pt-BR" sz="2400" dirty="0" smtClean="0"/>
              <a:t>biogás.</a:t>
            </a:r>
          </a:p>
          <a:p>
            <a:pPr marL="571500" lvl="1" indent="0">
              <a:buNone/>
            </a:pPr>
            <a:endParaRPr lang="pt-BR" sz="1200" dirty="0" smtClean="0"/>
          </a:p>
          <a:p>
            <a:pPr lvl="1"/>
            <a:r>
              <a:rPr lang="pt-BR" sz="2400" dirty="0" smtClean="0"/>
              <a:t>Cliva macromoléculas (separando por tipos):</a:t>
            </a:r>
          </a:p>
          <a:p>
            <a:pPr lvl="2"/>
            <a:r>
              <a:rPr lang="pt-BR" sz="2400" dirty="0" smtClean="0"/>
              <a:t>lipídios, </a:t>
            </a:r>
          </a:p>
          <a:p>
            <a:pPr lvl="2"/>
            <a:r>
              <a:rPr lang="pt-BR" sz="2400" dirty="0" smtClean="0"/>
              <a:t>proteínas</a:t>
            </a:r>
          </a:p>
          <a:p>
            <a:pPr lvl="2"/>
            <a:r>
              <a:rPr lang="pt-BR" sz="2400" dirty="0" smtClean="0"/>
              <a:t>Carboidratos</a:t>
            </a:r>
          </a:p>
          <a:p>
            <a:pPr marL="1041400" lvl="2" indent="0">
              <a:buNone/>
            </a:pPr>
            <a:endParaRPr lang="pt-BR" sz="1200" dirty="0" smtClean="0"/>
          </a:p>
          <a:p>
            <a:pPr lvl="1"/>
            <a:r>
              <a:rPr lang="pt-BR" sz="2400" dirty="0" smtClean="0"/>
              <a:t>Enzimas </a:t>
            </a:r>
            <a:r>
              <a:rPr lang="pt-BR" sz="2400" dirty="0"/>
              <a:t>específicas mais </a:t>
            </a:r>
            <a:r>
              <a:rPr lang="pt-BR" sz="2400" dirty="0" smtClean="0"/>
              <a:t>simples,</a:t>
            </a:r>
            <a:endParaRPr lang="pt-BR" sz="2400" dirty="0" smtClean="0"/>
          </a:p>
          <a:p>
            <a:pPr lvl="1"/>
            <a:r>
              <a:rPr lang="pt-BR" sz="2400" dirty="0" smtClean="0"/>
              <a:t>-&gt; Facilitada a assimilação por </a:t>
            </a:r>
            <a:r>
              <a:rPr lang="pt-BR" sz="2400" b="1" dirty="0"/>
              <a:t>B</a:t>
            </a:r>
            <a:r>
              <a:rPr lang="pt-BR" sz="2400" b="1" dirty="0" smtClean="0"/>
              <a:t>actérias </a:t>
            </a:r>
            <a:r>
              <a:rPr lang="pt-BR" sz="2400" b="1" dirty="0"/>
              <a:t>A</a:t>
            </a:r>
            <a:r>
              <a:rPr lang="pt-BR" sz="2400" b="1" dirty="0" smtClean="0"/>
              <a:t>naeróbicas</a:t>
            </a:r>
            <a:r>
              <a:rPr lang="pt-BR" sz="2400" dirty="0" smtClean="0"/>
              <a:t>.</a:t>
            </a:r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https://i.pinimg.com/564x/03/e8/7e/03e87e3881d781d9dda74acc6efceec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72" y="4343380"/>
            <a:ext cx="2733723" cy="205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.pinimg.com/564x/d7/fa/c6/d7fac664a360140d243515ecb6a31f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62" y="3725057"/>
            <a:ext cx="1950832" cy="26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.pinimg.com/564x/e3/ec/7d/e3ec7d8c02dfa5d643b5e02ab6921e7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62" y="1074310"/>
            <a:ext cx="4796699" cy="23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i.pinimg.com/564x/11/87/9f/11879f3fefdc791d215f73d995d4831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43" y="1074310"/>
            <a:ext cx="3002445" cy="257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09386" y="85725"/>
            <a:ext cx="11082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Pesquisas da Internet: Biodigestores Caseiros e como estão sendo produzindo</a:t>
            </a:r>
          </a:p>
          <a:p>
            <a:pPr algn="ctr"/>
            <a:endParaRPr lang="pt-BR" dirty="0">
              <a:solidFill>
                <a:srgbClr val="FF0000"/>
              </a:solidFill>
            </a:endParaRPr>
          </a:p>
          <a:p>
            <a:pPr algn="ctr"/>
            <a:r>
              <a:rPr lang="pt-BR" dirty="0" smtClean="0">
                <a:solidFill>
                  <a:srgbClr val="FF0000"/>
                </a:solidFill>
              </a:rPr>
              <a:t>São Elementos de inovação Viável à Inovação Organizacional de </a:t>
            </a:r>
            <a:r>
              <a:rPr lang="pt-BR" dirty="0" err="1" smtClean="0">
                <a:solidFill>
                  <a:srgbClr val="FF0000"/>
                </a:solidFill>
              </a:rPr>
              <a:t>Bioeconomia</a:t>
            </a:r>
            <a:r>
              <a:rPr lang="pt-BR" dirty="0" smtClean="0">
                <a:solidFill>
                  <a:srgbClr val="FF0000"/>
                </a:solidFill>
              </a:rPr>
              <a:t> Popular Solidária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3082" name="Picture 10" descr="https://i.pinimg.com/564x/6c/f3/77/6cf3776c1764101efb7162d618df4b2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43" y="3939635"/>
            <a:ext cx="3002445" cy="246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31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Aumento de Rendimento </a:t>
            </a:r>
            <a:r>
              <a:rPr lang="pt-BR" dirty="0" err="1" smtClean="0"/>
              <a:t>Biometano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Resíduos de Matérias -Prima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36979" y="1828800"/>
            <a:ext cx="5285869" cy="641350"/>
          </a:xfrm>
        </p:spPr>
        <p:txBody>
          <a:bodyPr/>
          <a:lstStyle/>
          <a:p>
            <a:pPr algn="ctr"/>
            <a:r>
              <a:rPr lang="pt-BR" dirty="0" smtClean="0"/>
              <a:t>Resíduos Processamento de Alimentos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Os Resíduos de Processamento de alimentos; utilizam duas categorias de enzimas </a:t>
            </a:r>
            <a:r>
              <a:rPr lang="pt-BR" dirty="0" smtClean="0"/>
              <a:t>líticas: </a:t>
            </a:r>
            <a:endParaRPr lang="pt-BR" dirty="0"/>
          </a:p>
          <a:p>
            <a:pPr lvl="1"/>
            <a:endParaRPr lang="pt-BR" sz="2000" dirty="0" smtClean="0"/>
          </a:p>
          <a:p>
            <a:pPr lvl="1"/>
            <a:r>
              <a:rPr lang="pt-BR" sz="2000" dirty="0" smtClean="0"/>
              <a:t>Lipases </a:t>
            </a:r>
            <a:r>
              <a:rPr lang="pt-BR" sz="2000" dirty="0"/>
              <a:t>para hidrolisar </a:t>
            </a:r>
            <a:r>
              <a:rPr lang="pt-BR" sz="2000" dirty="0" err="1"/>
              <a:t>TAGs</a:t>
            </a:r>
            <a:r>
              <a:rPr lang="pt-BR" sz="2000" dirty="0"/>
              <a:t> </a:t>
            </a:r>
            <a:endParaRPr lang="pt-BR" sz="2000" dirty="0" smtClean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Proteases para converte frações de proteínas e </a:t>
            </a:r>
            <a:r>
              <a:rPr lang="pt-BR" sz="2000" dirty="0" smtClean="0"/>
              <a:t>apoiar </a:t>
            </a:r>
            <a:r>
              <a:rPr lang="pt-BR" sz="2000" dirty="0" err="1" smtClean="0"/>
              <a:t>nitrogenação</a:t>
            </a:r>
            <a:r>
              <a:rPr lang="pt-BR" sz="2000" dirty="0" smtClean="0"/>
              <a:t> microbiana</a:t>
            </a:r>
            <a:endParaRPr lang="pt-BR" sz="2000" dirty="0"/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r>
              <a:rPr lang="pt-BR" dirty="0" smtClean="0"/>
              <a:t>Resíduos </a:t>
            </a:r>
            <a:r>
              <a:rPr lang="pt-BR" dirty="0" err="1" smtClean="0"/>
              <a:t>Lignocelulósicos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4"/>
          </p:nvPr>
        </p:nvSpPr>
        <p:spPr>
          <a:xfrm>
            <a:off x="6169152" y="2470151"/>
            <a:ext cx="4727448" cy="3739580"/>
          </a:xfrm>
        </p:spPr>
        <p:txBody>
          <a:bodyPr/>
          <a:lstStyle/>
          <a:p>
            <a:r>
              <a:rPr lang="pt-BR" dirty="0" smtClean="0"/>
              <a:t>Maiores </a:t>
            </a:r>
            <a:r>
              <a:rPr lang="pt-BR" dirty="0"/>
              <a:t>rendimentos de </a:t>
            </a:r>
            <a:r>
              <a:rPr lang="pt-BR" dirty="0" err="1" smtClean="0"/>
              <a:t>biometano</a:t>
            </a:r>
            <a:endParaRPr lang="pt-BR" dirty="0" smtClean="0"/>
          </a:p>
          <a:p>
            <a:pPr lvl="1"/>
            <a:r>
              <a:rPr lang="pt-BR" sz="2000" dirty="0"/>
              <a:t>C</a:t>
            </a:r>
            <a:r>
              <a:rPr lang="pt-BR" sz="2000" dirty="0" smtClean="0"/>
              <a:t>elulases </a:t>
            </a:r>
            <a:r>
              <a:rPr lang="pt-BR" sz="2000" dirty="0"/>
              <a:t>e </a:t>
            </a:r>
            <a:endParaRPr lang="pt-BR" sz="2000" dirty="0" smtClean="0"/>
          </a:p>
          <a:p>
            <a:pPr lvl="1"/>
            <a:r>
              <a:rPr lang="pt-BR" sz="2000" dirty="0" err="1" smtClean="0"/>
              <a:t>Hemicelulases</a:t>
            </a:r>
            <a:r>
              <a:rPr lang="pt-BR" sz="2000" dirty="0" smtClean="0"/>
              <a:t> </a:t>
            </a:r>
            <a:r>
              <a:rPr lang="pt-BR" sz="2000" dirty="0"/>
              <a:t>(ou </a:t>
            </a:r>
            <a:r>
              <a:rPr lang="pt-BR" sz="2000" dirty="0" err="1" smtClean="0"/>
              <a:t>lacases</a:t>
            </a:r>
            <a:r>
              <a:rPr lang="pt-BR" sz="2000" dirty="0" smtClean="0"/>
              <a:t>)</a:t>
            </a:r>
          </a:p>
          <a:p>
            <a:pPr marL="101600" indent="0">
              <a:buNone/>
            </a:pPr>
            <a:r>
              <a:rPr lang="pt-BR" dirty="0" smtClean="0"/>
              <a:t>-&gt; Amplamente discutido para produção de etanol de 2G.</a:t>
            </a:r>
          </a:p>
          <a:p>
            <a:pPr marL="101600" indent="0">
              <a:buNone/>
            </a:pPr>
            <a:r>
              <a:rPr lang="pt-BR" dirty="0"/>
              <a:t>Óleos/gorduras </a:t>
            </a:r>
            <a:r>
              <a:rPr lang="pt-BR" dirty="0" smtClean="0"/>
              <a:t>(</a:t>
            </a:r>
            <a:r>
              <a:rPr lang="pt-BR" dirty="0" err="1"/>
              <a:t>FFAs</a:t>
            </a:r>
            <a:r>
              <a:rPr lang="pt-BR" dirty="0"/>
              <a:t>) têm maiores rendimentos </a:t>
            </a:r>
            <a:r>
              <a:rPr lang="pt-BR" dirty="0" smtClean="0"/>
              <a:t>p/ </a:t>
            </a:r>
            <a:r>
              <a:rPr lang="pt-BR" dirty="0" err="1"/>
              <a:t>biometano</a:t>
            </a:r>
            <a:r>
              <a:rPr lang="pt-BR" dirty="0"/>
              <a:t> comparado a outros substratos, como proteínas e carboidratos 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3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f03031023">
  <a:themeElements>
    <a:clrScheme name="RedLineBusiness_16x9">
      <a:dk1>
        <a:srgbClr val="514A40"/>
      </a:dk1>
      <a:lt1>
        <a:srgbClr val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RedLineBusiness_16x9">
      <a:dk1>
        <a:srgbClr val="514A40"/>
      </a:dk1>
      <a:lt1>
        <a:srgbClr val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23278</TotalTime>
  <Words>1404</Words>
  <Application>Microsoft Office PowerPoint</Application>
  <PresentationFormat>Widescreen</PresentationFormat>
  <Paragraphs>248</Paragraphs>
  <Slides>32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</vt:lpstr>
      <vt:lpstr>Lato</vt:lpstr>
      <vt:lpstr>Open Sans</vt:lpstr>
      <vt:lpstr>Oswald</vt:lpstr>
      <vt:lpstr>Times New Roman</vt:lpstr>
      <vt:lpstr>tf03031023</vt:lpstr>
      <vt:lpstr>Apresentação do PowerPoint</vt:lpstr>
      <vt:lpstr>Apresentação do PowerPoint</vt:lpstr>
      <vt:lpstr>Gás Biometáno em Sistema de Fontes Concatenadas Identifica de Hotspots na Cadeia de Bioenergia / Bioeconomia Popular Solidária </vt:lpstr>
      <vt:lpstr>Conversão da Biomassa Sistema de Rota de Biocombustíveis Concatenadas </vt:lpstr>
      <vt:lpstr>Biogás - Biometano Hidrocarbonetos  (CiBiogás, 2020) </vt:lpstr>
      <vt:lpstr>Pesquisa Internet  Composição do Biogás</vt:lpstr>
      <vt:lpstr>Estudos de Aumento Rendimento Biogás / Biometano</vt:lpstr>
      <vt:lpstr>Apresentação do PowerPoint</vt:lpstr>
      <vt:lpstr>Aumento de Rendimento Biometano Resíduos de Matérias -Prima</vt:lpstr>
      <vt:lpstr>Matérias –Prima Resíduos Lignocelulósicos</vt:lpstr>
      <vt:lpstr>Apresentação do PowerPoint</vt:lpstr>
      <vt:lpstr>  Rendimento, Limitantes e Aceleração </vt:lpstr>
      <vt:lpstr>Conversão em Biogás. </vt:lpstr>
      <vt:lpstr>  Outros biocombustíveis - Não Convencionais Necessitam de Viabilidade Econômica</vt:lpstr>
      <vt:lpstr>Lignocelusolósicos  Fermentados Por Bacteria Clostridium</vt:lpstr>
      <vt:lpstr>Bactérias Tipos Clostrídium  </vt:lpstr>
      <vt:lpstr>Rotos do Bio-Hidrogénio  Vantagens: Auto teor Energético e não Tóxico</vt:lpstr>
      <vt:lpstr>Geração de Bio-Hidrogênio Fermentação por Enzimas Hidrolíticas</vt:lpstr>
      <vt:lpstr>Óleos Vegetais Hidratados – HVO </vt:lpstr>
      <vt:lpstr>Alianças Estratégicas  - Lei N° 10.973/2004 Catalisam Efetiva Extensão Produtivo às OSC’s  </vt:lpstr>
      <vt:lpstr>Biomassa MicroAlgas (BM) – Biocombustível 3G </vt:lpstr>
      <vt:lpstr>Enzimas com Potencial de Biocatalisadores Para de Combustível – Custo/Benefício</vt:lpstr>
      <vt:lpstr>Enzimas com Potencial de Biocatalisadores Para de Combustível – Custo/Benefício</vt:lpstr>
      <vt:lpstr>Apresentação do PowerPoint</vt:lpstr>
      <vt:lpstr>Biomassa Pirolise Design</vt:lpstr>
      <vt:lpstr>Apresentação do PowerPoint</vt:lpstr>
      <vt:lpstr>Preparação Lipase – Novozines Biocatalizadores p/ Biocombustível</vt:lpstr>
      <vt:lpstr>Apresentação do PowerPoint</vt:lpstr>
      <vt:lpstr>Apresentação do PowerPoint</vt:lpstr>
      <vt:lpstr>Sistematização Parcerias Autopoiese OSC Oika: Transição do Lixo RSU p/ Biocombustível Renovável Bioeconomia Popular Solidária, Manufatura de Autônoma, Justiça à Sociobiodiversidade e Vida. </vt:lpstr>
      <vt:lpstr>Sinergia de Grupos   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Sheila</dc:creator>
  <cp:lastModifiedBy>Conta da Microsoft</cp:lastModifiedBy>
  <cp:revision>170</cp:revision>
  <dcterms:modified xsi:type="dcterms:W3CDTF">2022-12-08T17:35:04Z</dcterms:modified>
</cp:coreProperties>
</file>